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6"/>
  </p:notesMasterIdLst>
  <p:sldIdLst>
    <p:sldId id="266" r:id="rId2"/>
    <p:sldId id="257" r:id="rId3"/>
    <p:sldId id="274" r:id="rId4"/>
    <p:sldId id="287" r:id="rId5"/>
    <p:sldId id="288" r:id="rId6"/>
    <p:sldId id="256" r:id="rId7"/>
    <p:sldId id="262" r:id="rId8"/>
    <p:sldId id="259" r:id="rId9"/>
    <p:sldId id="278" r:id="rId10"/>
    <p:sldId id="260" r:id="rId11"/>
    <p:sldId id="261" r:id="rId12"/>
    <p:sldId id="263" r:id="rId13"/>
    <p:sldId id="264" r:id="rId14"/>
    <p:sldId id="291" r:id="rId15"/>
    <p:sldId id="265" r:id="rId16"/>
    <p:sldId id="279" r:id="rId17"/>
    <p:sldId id="283" r:id="rId18"/>
    <p:sldId id="273" r:id="rId19"/>
    <p:sldId id="285" r:id="rId20"/>
    <p:sldId id="286" r:id="rId21"/>
    <p:sldId id="267" r:id="rId22"/>
    <p:sldId id="271" r:id="rId23"/>
    <p:sldId id="276" r:id="rId24"/>
    <p:sldId id="284"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2C2291C-99C0-4E53-AA22-B4EC126A5374}" v="13" dt="2023-02-06T13:05:55.97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548" autoAdjust="0"/>
    <p:restoredTop sz="94660"/>
  </p:normalViewPr>
  <p:slideViewPr>
    <p:cSldViewPr snapToGrid="0">
      <p:cViewPr varScale="1">
        <p:scale>
          <a:sx n="78" d="100"/>
          <a:sy n="78" d="100"/>
        </p:scale>
        <p:origin x="715"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A822B7A-B882-4A19-BF07-1CB53EC3F4E3}" type="datetimeFigureOut">
              <a:rPr lang="en-GB" smtClean="0"/>
              <a:t>06/02/2023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B9D3F6B-37B2-444F-8F16-751B51C7C209}" type="slidenum">
              <a:rPr lang="en-GB" smtClean="0"/>
              <a:t>‹#›</a:t>
            </a:fld>
            <a:endParaRPr lang="en-GB"/>
          </a:p>
        </p:txBody>
      </p:sp>
    </p:spTree>
    <p:extLst>
      <p:ext uri="{BB962C8B-B14F-4D97-AF65-F5344CB8AC3E}">
        <p14:creationId xmlns:p14="http://schemas.microsoft.com/office/powerpoint/2010/main" val="16356553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our Scenario also </a:t>
            </a:r>
            <a:r>
              <a:rPr lang="en-GB" sz="1800" dirty="0">
                <a:effectLst/>
                <a:latin typeface="Verdana" panose="020B0604030504040204" pitchFamily="34" charset="0"/>
                <a:ea typeface="Verdana" panose="020B0604030504040204" pitchFamily="34" charset="0"/>
              </a:rPr>
              <a:t>t</a:t>
            </a:r>
            <a:r>
              <a:rPr lang="en-GB" sz="1800" dirty="0">
                <a:effectLst/>
                <a:latin typeface="Verdana" panose="020B0604030504040204" pitchFamily="34" charset="0"/>
                <a:ea typeface="Verdana" panose="020B0604030504040204" pitchFamily="34" charset="0"/>
                <a:cs typeface="Verdana" panose="020B0604030504040204" pitchFamily="34" charset="0"/>
              </a:rPr>
              <a:t>he company import a range of different speciality cheeses from France and the Netherlands. They supply the cheese to a number of different restaurants and specialist delicatessens throughout the UK. The company face a number of challenges due to currency exchange rate fluctuations between the Euro, that they buy the cheese in, and the pound that they sell it in.</a:t>
            </a:r>
            <a:endParaRPr lang="en-GB" dirty="0"/>
          </a:p>
        </p:txBody>
      </p:sp>
      <p:sp>
        <p:nvSpPr>
          <p:cNvPr id="4" name="Slide Number Placeholder 3"/>
          <p:cNvSpPr>
            <a:spLocks noGrp="1"/>
          </p:cNvSpPr>
          <p:nvPr>
            <p:ph type="sldNum" sz="quarter" idx="5"/>
          </p:nvPr>
        </p:nvSpPr>
        <p:spPr/>
        <p:txBody>
          <a:bodyPr/>
          <a:lstStyle/>
          <a:p>
            <a:fld id="{9B9D3F6B-37B2-444F-8F16-751B51C7C209}" type="slidenum">
              <a:rPr lang="en-GB" smtClean="0"/>
              <a:t>4</a:t>
            </a:fld>
            <a:endParaRPr lang="en-GB"/>
          </a:p>
        </p:txBody>
      </p:sp>
    </p:spTree>
    <p:extLst>
      <p:ext uri="{BB962C8B-B14F-4D97-AF65-F5344CB8AC3E}">
        <p14:creationId xmlns:p14="http://schemas.microsoft.com/office/powerpoint/2010/main" val="38158412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B9D3F6B-37B2-444F-8F16-751B51C7C209}" type="slidenum">
              <a:rPr lang="en-GB" smtClean="0"/>
              <a:t>5</a:t>
            </a:fld>
            <a:endParaRPr lang="en-GB"/>
          </a:p>
        </p:txBody>
      </p:sp>
    </p:spTree>
    <p:extLst>
      <p:ext uri="{BB962C8B-B14F-4D97-AF65-F5344CB8AC3E}">
        <p14:creationId xmlns:p14="http://schemas.microsoft.com/office/powerpoint/2010/main" val="24819348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These stages which are followed in making Data model and features which are added will give the company clear results and visual representation of how the much the profit or loss they will be in after the currency being exchange either way ( from Euro to Pound or vice versa).</a:t>
            </a:r>
          </a:p>
        </p:txBody>
      </p:sp>
      <p:sp>
        <p:nvSpPr>
          <p:cNvPr id="4" name="Slide Number Placeholder 3"/>
          <p:cNvSpPr>
            <a:spLocks noGrp="1"/>
          </p:cNvSpPr>
          <p:nvPr>
            <p:ph type="sldNum" sz="quarter" idx="5"/>
          </p:nvPr>
        </p:nvSpPr>
        <p:spPr/>
        <p:txBody>
          <a:bodyPr/>
          <a:lstStyle/>
          <a:p>
            <a:fld id="{9B9D3F6B-37B2-444F-8F16-751B51C7C209}" type="slidenum">
              <a:rPr lang="en-GB" smtClean="0"/>
              <a:t>7</a:t>
            </a:fld>
            <a:endParaRPr lang="en-GB"/>
          </a:p>
        </p:txBody>
      </p:sp>
    </p:spTree>
    <p:extLst>
      <p:ext uri="{BB962C8B-B14F-4D97-AF65-F5344CB8AC3E}">
        <p14:creationId xmlns:p14="http://schemas.microsoft.com/office/powerpoint/2010/main" val="17033998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As the company sells cheese well and at expensive price when the economic growth is more and sell less when its growth is poor. so our Data model will help the company to decide to whether they would be going in profit or loss and would also give more alternate results.</a:t>
            </a:r>
          </a:p>
        </p:txBody>
      </p:sp>
      <p:sp>
        <p:nvSpPr>
          <p:cNvPr id="4" name="Slide Number Placeholder 3"/>
          <p:cNvSpPr>
            <a:spLocks noGrp="1"/>
          </p:cNvSpPr>
          <p:nvPr>
            <p:ph type="sldNum" sz="quarter" idx="5"/>
          </p:nvPr>
        </p:nvSpPr>
        <p:spPr/>
        <p:txBody>
          <a:bodyPr/>
          <a:lstStyle/>
          <a:p>
            <a:fld id="{9B9D3F6B-37B2-444F-8F16-751B51C7C209}" type="slidenum">
              <a:rPr lang="en-GB" smtClean="0"/>
              <a:t>8</a:t>
            </a:fld>
            <a:endParaRPr lang="en-GB"/>
          </a:p>
        </p:txBody>
      </p:sp>
    </p:spTree>
    <p:extLst>
      <p:ext uri="{BB962C8B-B14F-4D97-AF65-F5344CB8AC3E}">
        <p14:creationId xmlns:p14="http://schemas.microsoft.com/office/powerpoint/2010/main" val="6840095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B9D3F6B-37B2-444F-8F16-751B51C7C209}" type="slidenum">
              <a:rPr lang="en-GB" smtClean="0"/>
              <a:t>11</a:t>
            </a:fld>
            <a:endParaRPr lang="en-GB"/>
          </a:p>
        </p:txBody>
      </p:sp>
    </p:spTree>
    <p:extLst>
      <p:ext uri="{BB962C8B-B14F-4D97-AF65-F5344CB8AC3E}">
        <p14:creationId xmlns:p14="http://schemas.microsoft.com/office/powerpoint/2010/main" val="25474604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B9D3F6B-37B2-444F-8F16-751B51C7C209}" type="slidenum">
              <a:rPr lang="en-GB" smtClean="0"/>
              <a:t>13</a:t>
            </a:fld>
            <a:endParaRPr lang="en-GB"/>
          </a:p>
        </p:txBody>
      </p:sp>
    </p:spTree>
    <p:extLst>
      <p:ext uri="{BB962C8B-B14F-4D97-AF65-F5344CB8AC3E}">
        <p14:creationId xmlns:p14="http://schemas.microsoft.com/office/powerpoint/2010/main" val="23880090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company would easily be able </a:t>
            </a:r>
          </a:p>
        </p:txBody>
      </p:sp>
      <p:sp>
        <p:nvSpPr>
          <p:cNvPr id="4" name="Slide Number Placeholder 3"/>
          <p:cNvSpPr>
            <a:spLocks noGrp="1"/>
          </p:cNvSpPr>
          <p:nvPr>
            <p:ph type="sldNum" sz="quarter" idx="5"/>
          </p:nvPr>
        </p:nvSpPr>
        <p:spPr/>
        <p:txBody>
          <a:bodyPr/>
          <a:lstStyle/>
          <a:p>
            <a:fld id="{9B9D3F6B-37B2-444F-8F16-751B51C7C209}" type="slidenum">
              <a:rPr lang="en-GB" smtClean="0"/>
              <a:t>18</a:t>
            </a:fld>
            <a:endParaRPr lang="en-GB"/>
          </a:p>
        </p:txBody>
      </p:sp>
    </p:spTree>
    <p:extLst>
      <p:ext uri="{BB962C8B-B14F-4D97-AF65-F5344CB8AC3E}">
        <p14:creationId xmlns:p14="http://schemas.microsoft.com/office/powerpoint/2010/main" val="17395814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B9D3F6B-37B2-444F-8F16-751B51C7C209}" type="slidenum">
              <a:rPr lang="en-GB" smtClean="0"/>
              <a:t>24</a:t>
            </a:fld>
            <a:endParaRPr lang="en-GB"/>
          </a:p>
        </p:txBody>
      </p:sp>
    </p:spTree>
    <p:extLst>
      <p:ext uri="{BB962C8B-B14F-4D97-AF65-F5344CB8AC3E}">
        <p14:creationId xmlns:p14="http://schemas.microsoft.com/office/powerpoint/2010/main" val="7875456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AD96F2-02BD-E71F-EFBD-14FECCF2D331}"/>
              </a:ext>
            </a:extLst>
          </p:cNvPr>
          <p:cNvSpPr>
            <a:spLocks noGrp="1"/>
          </p:cNvSpPr>
          <p:nvPr>
            <p:ph type="ctrTitle"/>
          </p:nvPr>
        </p:nvSpPr>
        <p:spPr>
          <a:xfrm>
            <a:off x="1524000" y="1122362"/>
            <a:ext cx="7172325" cy="3152251"/>
          </a:xfrm>
        </p:spPr>
        <p:txBody>
          <a:bodyPr anchor="b">
            <a:normAutofit/>
          </a:bodyPr>
          <a:lstStyle>
            <a:lvl1pPr algn="l">
              <a:defRPr sz="2800"/>
            </a:lvl1pPr>
          </a:lstStyle>
          <a:p>
            <a:r>
              <a:rPr lang="en-US" dirty="0"/>
              <a:t>Click to edit Master title style</a:t>
            </a:r>
          </a:p>
        </p:txBody>
      </p:sp>
      <p:sp>
        <p:nvSpPr>
          <p:cNvPr id="3" name="Subtitle 2">
            <a:extLst>
              <a:ext uri="{FF2B5EF4-FFF2-40B4-BE49-F238E27FC236}">
                <a16:creationId xmlns:a16="http://schemas.microsoft.com/office/drawing/2014/main" id="{BBE90113-E8E1-4E48-41BC-583802BFC956}"/>
              </a:ext>
            </a:extLst>
          </p:cNvPr>
          <p:cNvSpPr>
            <a:spLocks noGrp="1"/>
          </p:cNvSpPr>
          <p:nvPr>
            <p:ph type="subTitle" idx="1"/>
          </p:nvPr>
        </p:nvSpPr>
        <p:spPr>
          <a:xfrm>
            <a:off x="1524000" y="4920137"/>
            <a:ext cx="7172325" cy="1122363"/>
          </a:xfrm>
        </p:spPr>
        <p:txBody>
          <a:bodyPr>
            <a:normAutofit/>
          </a:bodyPr>
          <a:lstStyle>
            <a:lvl1pPr marL="0" indent="0" algn="l">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FFAC7EE5-BFF0-D779-4261-E239DB450A69}"/>
              </a:ext>
            </a:extLst>
          </p:cNvPr>
          <p:cNvSpPr>
            <a:spLocks noGrp="1"/>
          </p:cNvSpPr>
          <p:nvPr>
            <p:ph type="dt" sz="half" idx="10"/>
          </p:nvPr>
        </p:nvSpPr>
        <p:spPr/>
        <p:txBody>
          <a:bodyPr/>
          <a:lstStyle/>
          <a:p>
            <a:fld id="{9D0D92BC-42A9-434B-8530-ADBF4485E407}" type="datetimeFigureOut">
              <a:rPr lang="en-US" smtClean="0"/>
              <a:t>2/6/2023</a:t>
            </a:fld>
            <a:endParaRPr lang="en-US"/>
          </a:p>
        </p:txBody>
      </p:sp>
      <p:sp>
        <p:nvSpPr>
          <p:cNvPr id="5" name="Footer Placeholder 4">
            <a:extLst>
              <a:ext uri="{FF2B5EF4-FFF2-40B4-BE49-F238E27FC236}">
                <a16:creationId xmlns:a16="http://schemas.microsoft.com/office/drawing/2014/main" id="{63789492-34ED-FE24-4F29-E4C8F5497BE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FB0C886-7F1E-7BC1-9A9E-B24C2AC2F0F5}"/>
              </a:ext>
            </a:extLst>
          </p:cNvPr>
          <p:cNvSpPr>
            <a:spLocks noGrp="1"/>
          </p:cNvSpPr>
          <p:nvPr>
            <p:ph type="sldNum" sz="quarter" idx="12"/>
          </p:nvPr>
        </p:nvSpPr>
        <p:spPr/>
        <p:txBody>
          <a:bodyPr/>
          <a:lstStyle/>
          <a:p>
            <a:fld id="{A0289F9E-9962-4B7B-BA18-A15907CCC6BF}" type="slidenum">
              <a:rPr lang="en-US" smtClean="0"/>
              <a:t>‹#›</a:t>
            </a:fld>
            <a:endParaRPr lang="en-US"/>
          </a:p>
        </p:txBody>
      </p:sp>
      <p:cxnSp>
        <p:nvCxnSpPr>
          <p:cNvPr id="8" name="Straight Connector 7">
            <a:extLst>
              <a:ext uri="{FF2B5EF4-FFF2-40B4-BE49-F238E27FC236}">
                <a16:creationId xmlns:a16="http://schemas.microsoft.com/office/drawing/2014/main" id="{1C74AEE6-9CA7-5247-DC34-99634247DF50}"/>
              </a:ext>
            </a:extLst>
          </p:cNvPr>
          <p:cNvCxnSpPr>
            <a:cxnSpLocks/>
          </p:cNvCxnSpPr>
          <p:nvPr/>
        </p:nvCxnSpPr>
        <p:spPr>
          <a:xfrm>
            <a:off x="1638300" y="4596637"/>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58688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2F4143-3C41-D626-8F64-36A9C9F1A606}"/>
              </a:ext>
            </a:extLst>
          </p:cNvPr>
          <p:cNvSpPr>
            <a:spLocks noGrp="1"/>
          </p:cNvSpPr>
          <p:nvPr>
            <p:ph type="title"/>
          </p:nvPr>
        </p:nvSpPr>
        <p:spPr>
          <a:xfrm>
            <a:off x="952500" y="914400"/>
            <a:ext cx="9962791" cy="990600"/>
          </a:xfr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452C4FB-B560-A0FC-6435-952981BC9A1D}"/>
              </a:ext>
            </a:extLst>
          </p:cNvPr>
          <p:cNvSpPr>
            <a:spLocks noGrp="1"/>
          </p:cNvSpPr>
          <p:nvPr>
            <p:ph type="body" orient="vert" idx="1"/>
          </p:nvPr>
        </p:nvSpPr>
        <p:spPr>
          <a:xfrm>
            <a:off x="952500" y="2285997"/>
            <a:ext cx="9962791" cy="3890965"/>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B87CEC4F-0A90-11E2-E43E-B9E765AFBD3A}"/>
              </a:ext>
            </a:extLst>
          </p:cNvPr>
          <p:cNvSpPr>
            <a:spLocks noGrp="1"/>
          </p:cNvSpPr>
          <p:nvPr>
            <p:ph type="dt" sz="half" idx="10"/>
          </p:nvPr>
        </p:nvSpPr>
        <p:spPr/>
        <p:txBody>
          <a:bodyPr/>
          <a:lstStyle/>
          <a:p>
            <a:fld id="{9D0D92BC-42A9-434B-8530-ADBF4485E407}" type="datetimeFigureOut">
              <a:rPr lang="en-US" smtClean="0"/>
              <a:t>2/6/2023</a:t>
            </a:fld>
            <a:endParaRPr lang="en-US"/>
          </a:p>
        </p:txBody>
      </p:sp>
      <p:sp>
        <p:nvSpPr>
          <p:cNvPr id="5" name="Footer Placeholder 4">
            <a:extLst>
              <a:ext uri="{FF2B5EF4-FFF2-40B4-BE49-F238E27FC236}">
                <a16:creationId xmlns:a16="http://schemas.microsoft.com/office/drawing/2014/main" id="{51B2A5B4-1D77-B0AC-49E7-CAE9556B1CC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1396EF9-2FDA-8E87-D546-8840CEBF038C}"/>
              </a:ext>
            </a:extLst>
          </p:cNvPr>
          <p:cNvSpPr>
            <a:spLocks noGrp="1"/>
          </p:cNvSpPr>
          <p:nvPr>
            <p:ph type="sldNum" sz="quarter" idx="12"/>
          </p:nvPr>
        </p:nvSpPr>
        <p:spPr/>
        <p:txBody>
          <a:bodyPr/>
          <a:lstStyle/>
          <a:p>
            <a:fld id="{A0289F9E-9962-4B7B-BA18-A15907CCC6BF}" type="slidenum">
              <a:rPr lang="en-US" smtClean="0"/>
              <a:t>‹#›</a:t>
            </a:fld>
            <a:endParaRPr lang="en-US"/>
          </a:p>
        </p:txBody>
      </p:sp>
    </p:spTree>
    <p:extLst>
      <p:ext uri="{BB962C8B-B14F-4D97-AF65-F5344CB8AC3E}">
        <p14:creationId xmlns:p14="http://schemas.microsoft.com/office/powerpoint/2010/main" val="15154195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4085AB7-38B3-7F80-0B2D-7960F5637521}"/>
              </a:ext>
            </a:extLst>
          </p:cNvPr>
          <p:cNvSpPr>
            <a:spLocks noGrp="1"/>
          </p:cNvSpPr>
          <p:nvPr>
            <p:ph type="title" orient="vert"/>
          </p:nvPr>
        </p:nvSpPr>
        <p:spPr>
          <a:xfrm>
            <a:off x="9224513" y="1052423"/>
            <a:ext cx="1771292" cy="4917056"/>
          </a:xfrm>
        </p:spPr>
        <p:txBody>
          <a:bodyPr vert="eaVert"/>
          <a:lstStyle/>
          <a:p>
            <a:r>
              <a:rPr lang="en-US" dirty="0"/>
              <a:t>Click to edit Master title style</a:t>
            </a:r>
          </a:p>
        </p:txBody>
      </p:sp>
      <p:sp>
        <p:nvSpPr>
          <p:cNvPr id="3" name="Vertical Text Placeholder 2">
            <a:extLst>
              <a:ext uri="{FF2B5EF4-FFF2-40B4-BE49-F238E27FC236}">
                <a16:creationId xmlns:a16="http://schemas.microsoft.com/office/drawing/2014/main" id="{B5ADBDC3-E9EA-8699-B2E4-4C7784455BA8}"/>
              </a:ext>
            </a:extLst>
          </p:cNvPr>
          <p:cNvSpPr>
            <a:spLocks noGrp="1"/>
          </p:cNvSpPr>
          <p:nvPr>
            <p:ph type="body" orient="vert" idx="1"/>
          </p:nvPr>
        </p:nvSpPr>
        <p:spPr>
          <a:xfrm>
            <a:off x="1006414" y="1052424"/>
            <a:ext cx="7873043" cy="4917056"/>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6E1DBEDE-3A67-6FCA-25F3-B91F7C82ED89}"/>
              </a:ext>
            </a:extLst>
          </p:cNvPr>
          <p:cNvSpPr>
            <a:spLocks noGrp="1"/>
          </p:cNvSpPr>
          <p:nvPr>
            <p:ph type="dt" sz="half" idx="10"/>
          </p:nvPr>
        </p:nvSpPr>
        <p:spPr/>
        <p:txBody>
          <a:bodyPr/>
          <a:lstStyle/>
          <a:p>
            <a:fld id="{9D0D92BC-42A9-434B-8530-ADBF4485E407}" type="datetimeFigureOut">
              <a:rPr lang="en-US" smtClean="0"/>
              <a:t>2/6/2023</a:t>
            </a:fld>
            <a:endParaRPr lang="en-US"/>
          </a:p>
        </p:txBody>
      </p:sp>
      <p:sp>
        <p:nvSpPr>
          <p:cNvPr id="5" name="Footer Placeholder 4">
            <a:extLst>
              <a:ext uri="{FF2B5EF4-FFF2-40B4-BE49-F238E27FC236}">
                <a16:creationId xmlns:a16="http://schemas.microsoft.com/office/drawing/2014/main" id="{BB9EFF51-4318-20EA-3A3A-8FE203B1A78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DCD9703-5BAD-DE95-98D9-0F30E7C09372}"/>
              </a:ext>
            </a:extLst>
          </p:cNvPr>
          <p:cNvSpPr>
            <a:spLocks noGrp="1"/>
          </p:cNvSpPr>
          <p:nvPr>
            <p:ph type="sldNum" sz="quarter" idx="12"/>
          </p:nvPr>
        </p:nvSpPr>
        <p:spPr/>
        <p:txBody>
          <a:bodyPr/>
          <a:lstStyle/>
          <a:p>
            <a:fld id="{A0289F9E-9962-4B7B-BA18-A15907CCC6BF}" type="slidenum">
              <a:rPr lang="en-US" smtClean="0"/>
              <a:t>‹#›</a:t>
            </a:fld>
            <a:endParaRPr lang="en-US"/>
          </a:p>
        </p:txBody>
      </p:sp>
    </p:spTree>
    <p:extLst>
      <p:ext uri="{BB962C8B-B14F-4D97-AF65-F5344CB8AC3E}">
        <p14:creationId xmlns:p14="http://schemas.microsoft.com/office/powerpoint/2010/main" val="3738043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532FD-157B-437C-E9D5-B66E8B3B195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1790A51-A7E8-7A6A-5FD0-F9B250BE41A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578C8B8-F999-7D95-435D-17CE6ACCDC87}"/>
              </a:ext>
            </a:extLst>
          </p:cNvPr>
          <p:cNvSpPr>
            <a:spLocks noGrp="1"/>
          </p:cNvSpPr>
          <p:nvPr>
            <p:ph type="dt" sz="half" idx="10"/>
          </p:nvPr>
        </p:nvSpPr>
        <p:spPr/>
        <p:txBody>
          <a:bodyPr/>
          <a:lstStyle/>
          <a:p>
            <a:fld id="{9D0D92BC-42A9-434B-8530-ADBF4485E407}" type="datetimeFigureOut">
              <a:rPr lang="en-US" smtClean="0"/>
              <a:t>2/6/2023</a:t>
            </a:fld>
            <a:endParaRPr lang="en-US"/>
          </a:p>
        </p:txBody>
      </p:sp>
      <p:sp>
        <p:nvSpPr>
          <p:cNvPr id="5" name="Footer Placeholder 4">
            <a:extLst>
              <a:ext uri="{FF2B5EF4-FFF2-40B4-BE49-F238E27FC236}">
                <a16:creationId xmlns:a16="http://schemas.microsoft.com/office/drawing/2014/main" id="{6E427265-C89C-937F-1DA3-F377F687705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76EB89E-4530-3632-3485-F481DB042ED2}"/>
              </a:ext>
            </a:extLst>
          </p:cNvPr>
          <p:cNvSpPr>
            <a:spLocks noGrp="1"/>
          </p:cNvSpPr>
          <p:nvPr>
            <p:ph type="sldNum" sz="quarter" idx="12"/>
          </p:nvPr>
        </p:nvSpPr>
        <p:spPr/>
        <p:txBody>
          <a:bodyPr/>
          <a:lstStyle/>
          <a:p>
            <a:fld id="{A0289F9E-9962-4B7B-BA18-A15907CCC6BF}" type="slidenum">
              <a:rPr lang="en-US" smtClean="0"/>
              <a:t>‹#›</a:t>
            </a:fld>
            <a:endParaRPr lang="en-US"/>
          </a:p>
        </p:txBody>
      </p:sp>
    </p:spTree>
    <p:extLst>
      <p:ext uri="{BB962C8B-B14F-4D97-AF65-F5344CB8AC3E}">
        <p14:creationId xmlns:p14="http://schemas.microsoft.com/office/powerpoint/2010/main" val="27143227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18056A-761D-1DBC-276A-2A46D153C03F}"/>
              </a:ext>
            </a:extLst>
          </p:cNvPr>
          <p:cNvSpPr>
            <a:spLocks noGrp="1"/>
          </p:cNvSpPr>
          <p:nvPr>
            <p:ph type="title"/>
          </p:nvPr>
        </p:nvSpPr>
        <p:spPr>
          <a:xfrm>
            <a:off x="1471613" y="1355763"/>
            <a:ext cx="6972300" cy="2255794"/>
          </a:xfrm>
        </p:spPr>
        <p:txBody>
          <a:bodyPr anchor="t">
            <a:normAutofit/>
          </a:bodyPr>
          <a:lstStyle>
            <a:lvl1pPr>
              <a:lnSpc>
                <a:spcPct val="110000"/>
              </a:lnSpc>
              <a:defRPr sz="3600"/>
            </a:lvl1pPr>
          </a:lstStyle>
          <a:p>
            <a:r>
              <a:rPr lang="en-US" dirty="0"/>
              <a:t>Click to edit Master title style</a:t>
            </a:r>
          </a:p>
        </p:txBody>
      </p:sp>
      <p:sp>
        <p:nvSpPr>
          <p:cNvPr id="3" name="Text Placeholder 2">
            <a:extLst>
              <a:ext uri="{FF2B5EF4-FFF2-40B4-BE49-F238E27FC236}">
                <a16:creationId xmlns:a16="http://schemas.microsoft.com/office/drawing/2014/main" id="{193904B3-6AC1-19D5-3EAE-2009A3B4CE65}"/>
              </a:ext>
            </a:extLst>
          </p:cNvPr>
          <p:cNvSpPr>
            <a:spLocks noGrp="1"/>
          </p:cNvSpPr>
          <p:nvPr>
            <p:ph type="body" idx="1"/>
          </p:nvPr>
        </p:nvSpPr>
        <p:spPr>
          <a:xfrm>
            <a:off x="1524000" y="4921820"/>
            <a:ext cx="5524500" cy="1150934"/>
          </a:xfrm>
        </p:spPr>
        <p:txBody>
          <a:bodyPr>
            <a:normAutofit/>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9FA2A86D-493D-5BF6-8AA6-F1231E3BAE7D}"/>
              </a:ext>
            </a:extLst>
          </p:cNvPr>
          <p:cNvSpPr>
            <a:spLocks noGrp="1"/>
          </p:cNvSpPr>
          <p:nvPr>
            <p:ph type="dt" sz="half" idx="10"/>
          </p:nvPr>
        </p:nvSpPr>
        <p:spPr/>
        <p:txBody>
          <a:bodyPr/>
          <a:lstStyle/>
          <a:p>
            <a:fld id="{9D0D92BC-42A9-434B-8530-ADBF4485E407}" type="datetimeFigureOut">
              <a:rPr lang="en-US" smtClean="0"/>
              <a:t>2/6/2023</a:t>
            </a:fld>
            <a:endParaRPr lang="en-US"/>
          </a:p>
        </p:txBody>
      </p:sp>
      <p:sp>
        <p:nvSpPr>
          <p:cNvPr id="5" name="Footer Placeholder 4">
            <a:extLst>
              <a:ext uri="{FF2B5EF4-FFF2-40B4-BE49-F238E27FC236}">
                <a16:creationId xmlns:a16="http://schemas.microsoft.com/office/drawing/2014/main" id="{79CCCD76-6623-164A-7BFA-207AFA0576A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DA64312-1F20-5486-62B0-A8BB8829D6CA}"/>
              </a:ext>
            </a:extLst>
          </p:cNvPr>
          <p:cNvSpPr>
            <a:spLocks noGrp="1"/>
          </p:cNvSpPr>
          <p:nvPr>
            <p:ph type="sldNum" sz="quarter" idx="12"/>
          </p:nvPr>
        </p:nvSpPr>
        <p:spPr/>
        <p:txBody>
          <a:bodyPr/>
          <a:lstStyle/>
          <a:p>
            <a:fld id="{A0289F9E-9962-4B7B-BA18-A15907CCC6BF}" type="slidenum">
              <a:rPr lang="en-US" smtClean="0"/>
              <a:t>‹#›</a:t>
            </a:fld>
            <a:endParaRPr lang="en-US"/>
          </a:p>
        </p:txBody>
      </p:sp>
      <p:cxnSp>
        <p:nvCxnSpPr>
          <p:cNvPr id="14" name="Straight Connector 13">
            <a:extLst>
              <a:ext uri="{FF2B5EF4-FFF2-40B4-BE49-F238E27FC236}">
                <a16:creationId xmlns:a16="http://schemas.microsoft.com/office/drawing/2014/main" id="{4703F1C9-9114-4426-6F07-F7FF9CCD5FC4}"/>
              </a:ext>
            </a:extLst>
          </p:cNvPr>
          <p:cNvCxnSpPr>
            <a:cxnSpLocks/>
          </p:cNvCxnSpPr>
          <p:nvPr/>
        </p:nvCxnSpPr>
        <p:spPr>
          <a:xfrm>
            <a:off x="1638300" y="4596637"/>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28239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CFC4C-4D16-E5A8-F934-8B158F6F273C}"/>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779BDE54-F935-945D-3E4F-B659695E84DA}"/>
              </a:ext>
            </a:extLst>
          </p:cNvPr>
          <p:cNvSpPr>
            <a:spLocks noGrp="1"/>
          </p:cNvSpPr>
          <p:nvPr>
            <p:ph sz="half" idx="1"/>
          </p:nvPr>
        </p:nvSpPr>
        <p:spPr>
          <a:xfrm>
            <a:off x="952500" y="2286002"/>
            <a:ext cx="5067300" cy="389096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028F3710-E06B-05DE-937A-C92E52569E34}"/>
              </a:ext>
            </a:extLst>
          </p:cNvPr>
          <p:cNvSpPr>
            <a:spLocks noGrp="1"/>
          </p:cNvSpPr>
          <p:nvPr>
            <p:ph sz="half" idx="2"/>
          </p:nvPr>
        </p:nvSpPr>
        <p:spPr>
          <a:xfrm>
            <a:off x="6172200" y="2286001"/>
            <a:ext cx="5067300" cy="389096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F7302EFD-42D3-11C1-677E-0E478B93F7B2}"/>
              </a:ext>
            </a:extLst>
          </p:cNvPr>
          <p:cNvSpPr>
            <a:spLocks noGrp="1"/>
          </p:cNvSpPr>
          <p:nvPr>
            <p:ph type="dt" sz="half" idx="10"/>
          </p:nvPr>
        </p:nvSpPr>
        <p:spPr/>
        <p:txBody>
          <a:bodyPr/>
          <a:lstStyle/>
          <a:p>
            <a:fld id="{9D0D92BC-42A9-434B-8530-ADBF4485E407}" type="datetimeFigureOut">
              <a:rPr lang="en-US" smtClean="0"/>
              <a:t>2/6/2023</a:t>
            </a:fld>
            <a:endParaRPr lang="en-US"/>
          </a:p>
        </p:txBody>
      </p:sp>
      <p:sp>
        <p:nvSpPr>
          <p:cNvPr id="6" name="Footer Placeholder 5">
            <a:extLst>
              <a:ext uri="{FF2B5EF4-FFF2-40B4-BE49-F238E27FC236}">
                <a16:creationId xmlns:a16="http://schemas.microsoft.com/office/drawing/2014/main" id="{224C2F08-0D93-B14B-6106-2925DF3E16B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9A5DE81-F2AB-CCB9-8B68-5E4F31011FF8}"/>
              </a:ext>
            </a:extLst>
          </p:cNvPr>
          <p:cNvSpPr>
            <a:spLocks noGrp="1"/>
          </p:cNvSpPr>
          <p:nvPr>
            <p:ph type="sldNum" sz="quarter" idx="12"/>
          </p:nvPr>
        </p:nvSpPr>
        <p:spPr/>
        <p:txBody>
          <a:bodyPr/>
          <a:lstStyle/>
          <a:p>
            <a:fld id="{A0289F9E-9962-4B7B-BA18-A15907CCC6BF}" type="slidenum">
              <a:rPr lang="en-US" smtClean="0"/>
              <a:t>‹#›</a:t>
            </a:fld>
            <a:endParaRPr lang="en-US"/>
          </a:p>
        </p:txBody>
      </p:sp>
    </p:spTree>
    <p:extLst>
      <p:ext uri="{BB962C8B-B14F-4D97-AF65-F5344CB8AC3E}">
        <p14:creationId xmlns:p14="http://schemas.microsoft.com/office/powerpoint/2010/main" val="9537993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F2D81B-4E36-1511-E9A7-8FB931B41FCF}"/>
              </a:ext>
            </a:extLst>
          </p:cNvPr>
          <p:cNvSpPr>
            <a:spLocks noGrp="1"/>
          </p:cNvSpPr>
          <p:nvPr>
            <p:ph type="title"/>
          </p:nvPr>
        </p:nvSpPr>
        <p:spPr>
          <a:xfrm>
            <a:off x="952500" y="1004888"/>
            <a:ext cx="10287000" cy="900112"/>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87FA73DE-183B-9473-20AD-2D3BFED8439F}"/>
              </a:ext>
            </a:extLst>
          </p:cNvPr>
          <p:cNvSpPr>
            <a:spLocks noGrp="1"/>
          </p:cNvSpPr>
          <p:nvPr>
            <p:ph type="body" idx="1"/>
          </p:nvPr>
        </p:nvSpPr>
        <p:spPr>
          <a:xfrm>
            <a:off x="952501" y="2085959"/>
            <a:ext cx="4886325" cy="590566"/>
          </a:xfrm>
        </p:spPr>
        <p:txBody>
          <a:bodyPr anchor="b">
            <a:normAutofit/>
          </a:bodyPr>
          <a:lstStyle>
            <a:lvl1pPr marL="0" indent="0">
              <a:buNone/>
              <a:defRPr sz="1800" b="0" cap="all" spc="300"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ED70FB3D-60AC-DEF2-4472-31B4E076CBCC}"/>
              </a:ext>
            </a:extLst>
          </p:cNvPr>
          <p:cNvSpPr>
            <a:spLocks noGrp="1"/>
          </p:cNvSpPr>
          <p:nvPr>
            <p:ph sz="half" idx="2"/>
          </p:nvPr>
        </p:nvSpPr>
        <p:spPr>
          <a:xfrm>
            <a:off x="952501" y="3048001"/>
            <a:ext cx="4886325" cy="322263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716E5BDB-B29C-788F-E2FB-6C154E8FE82E}"/>
              </a:ext>
            </a:extLst>
          </p:cNvPr>
          <p:cNvSpPr>
            <a:spLocks noGrp="1"/>
          </p:cNvSpPr>
          <p:nvPr>
            <p:ph type="body" sz="quarter" idx="3"/>
          </p:nvPr>
        </p:nvSpPr>
        <p:spPr>
          <a:xfrm>
            <a:off x="6353174" y="2085959"/>
            <a:ext cx="4886325" cy="590566"/>
          </a:xfrm>
        </p:spPr>
        <p:txBody>
          <a:bodyPr anchor="b">
            <a:normAutofit/>
          </a:bodyPr>
          <a:lstStyle>
            <a:lvl1pPr marL="0" indent="0">
              <a:buNone/>
              <a:defRPr sz="1800" b="0" cap="all" spc="300"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B513FF49-3276-24CA-BC81-FA92C0A9309A}"/>
              </a:ext>
            </a:extLst>
          </p:cNvPr>
          <p:cNvSpPr>
            <a:spLocks noGrp="1"/>
          </p:cNvSpPr>
          <p:nvPr>
            <p:ph sz="quarter" idx="4"/>
          </p:nvPr>
        </p:nvSpPr>
        <p:spPr>
          <a:xfrm>
            <a:off x="6353174" y="3048000"/>
            <a:ext cx="4886325" cy="322263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9E8FA1C8-C196-9BE1-F603-3FC17EDD91F8}"/>
              </a:ext>
            </a:extLst>
          </p:cNvPr>
          <p:cNvSpPr>
            <a:spLocks noGrp="1"/>
          </p:cNvSpPr>
          <p:nvPr>
            <p:ph type="dt" sz="half" idx="10"/>
          </p:nvPr>
        </p:nvSpPr>
        <p:spPr/>
        <p:txBody>
          <a:bodyPr/>
          <a:lstStyle/>
          <a:p>
            <a:fld id="{9D0D92BC-42A9-434B-8530-ADBF4485E407}" type="datetimeFigureOut">
              <a:rPr lang="en-US" smtClean="0"/>
              <a:t>2/6/2023</a:t>
            </a:fld>
            <a:endParaRPr lang="en-US"/>
          </a:p>
        </p:txBody>
      </p:sp>
      <p:sp>
        <p:nvSpPr>
          <p:cNvPr id="8" name="Footer Placeholder 7">
            <a:extLst>
              <a:ext uri="{FF2B5EF4-FFF2-40B4-BE49-F238E27FC236}">
                <a16:creationId xmlns:a16="http://schemas.microsoft.com/office/drawing/2014/main" id="{CFB79692-E142-E1D7-AD17-30C5F136575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C90FCF2-7B78-2A2A-F878-58335FEA390C}"/>
              </a:ext>
            </a:extLst>
          </p:cNvPr>
          <p:cNvSpPr>
            <a:spLocks noGrp="1"/>
          </p:cNvSpPr>
          <p:nvPr>
            <p:ph type="sldNum" sz="quarter" idx="12"/>
          </p:nvPr>
        </p:nvSpPr>
        <p:spPr/>
        <p:txBody>
          <a:bodyPr/>
          <a:lstStyle/>
          <a:p>
            <a:fld id="{A0289F9E-9962-4B7B-BA18-A15907CCC6BF}" type="slidenum">
              <a:rPr lang="en-US" smtClean="0"/>
              <a:t>‹#›</a:t>
            </a:fld>
            <a:endParaRPr lang="en-US"/>
          </a:p>
        </p:txBody>
      </p:sp>
      <p:cxnSp>
        <p:nvCxnSpPr>
          <p:cNvPr id="11" name="Straight Connector 10">
            <a:extLst>
              <a:ext uri="{FF2B5EF4-FFF2-40B4-BE49-F238E27FC236}">
                <a16:creationId xmlns:a16="http://schemas.microsoft.com/office/drawing/2014/main" id="{BC2D0356-1ECF-682B-F87A-811BDD28B2CB}"/>
              </a:ext>
            </a:extLst>
          </p:cNvPr>
          <p:cNvCxnSpPr>
            <a:cxnSpLocks/>
          </p:cNvCxnSpPr>
          <p:nvPr/>
        </p:nvCxnSpPr>
        <p:spPr>
          <a:xfrm>
            <a:off x="1052513" y="2876817"/>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B906CA06-9701-E645-C0A5-594B227B288F}"/>
              </a:ext>
            </a:extLst>
          </p:cNvPr>
          <p:cNvCxnSpPr>
            <a:cxnSpLocks/>
          </p:cNvCxnSpPr>
          <p:nvPr/>
        </p:nvCxnSpPr>
        <p:spPr>
          <a:xfrm>
            <a:off x="6435725" y="2876817"/>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671599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4214DA-C0D4-E152-7F42-F6352C961E82}"/>
              </a:ext>
            </a:extLst>
          </p:cNvPr>
          <p:cNvSpPr>
            <a:spLocks noGrp="1"/>
          </p:cNvSpPr>
          <p:nvPr>
            <p:ph type="title"/>
          </p:nvPr>
        </p:nvSpPr>
        <p:spPr>
          <a:xfrm>
            <a:off x="1524000" y="914400"/>
            <a:ext cx="9715500" cy="990600"/>
          </a:xfrm>
        </p:spPr>
        <p:txBody>
          <a:bodyPr/>
          <a:lstStyle/>
          <a:p>
            <a:r>
              <a:rPr lang="en-US" dirty="0"/>
              <a:t>Click to edit Master title style</a:t>
            </a:r>
          </a:p>
        </p:txBody>
      </p:sp>
      <p:sp>
        <p:nvSpPr>
          <p:cNvPr id="3" name="Date Placeholder 2">
            <a:extLst>
              <a:ext uri="{FF2B5EF4-FFF2-40B4-BE49-F238E27FC236}">
                <a16:creationId xmlns:a16="http://schemas.microsoft.com/office/drawing/2014/main" id="{4EC2AA04-1E84-460C-F560-A228F930F0AF}"/>
              </a:ext>
            </a:extLst>
          </p:cNvPr>
          <p:cNvSpPr>
            <a:spLocks noGrp="1"/>
          </p:cNvSpPr>
          <p:nvPr>
            <p:ph type="dt" sz="half" idx="10"/>
          </p:nvPr>
        </p:nvSpPr>
        <p:spPr/>
        <p:txBody>
          <a:bodyPr/>
          <a:lstStyle/>
          <a:p>
            <a:fld id="{9D0D92BC-42A9-434B-8530-ADBF4485E407}" type="datetimeFigureOut">
              <a:rPr lang="en-US" smtClean="0"/>
              <a:t>2/6/2023</a:t>
            </a:fld>
            <a:endParaRPr lang="en-US"/>
          </a:p>
        </p:txBody>
      </p:sp>
      <p:sp>
        <p:nvSpPr>
          <p:cNvPr id="4" name="Footer Placeholder 3">
            <a:extLst>
              <a:ext uri="{FF2B5EF4-FFF2-40B4-BE49-F238E27FC236}">
                <a16:creationId xmlns:a16="http://schemas.microsoft.com/office/drawing/2014/main" id="{24AB260E-3910-7D1B-5074-24F5F0AB531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C2020F1-A878-9B80-6B4F-7D71406BBF38}"/>
              </a:ext>
            </a:extLst>
          </p:cNvPr>
          <p:cNvSpPr>
            <a:spLocks noGrp="1"/>
          </p:cNvSpPr>
          <p:nvPr>
            <p:ph type="sldNum" sz="quarter" idx="12"/>
          </p:nvPr>
        </p:nvSpPr>
        <p:spPr/>
        <p:txBody>
          <a:bodyPr/>
          <a:lstStyle/>
          <a:p>
            <a:fld id="{A0289F9E-9962-4B7B-BA18-A15907CCC6BF}" type="slidenum">
              <a:rPr lang="en-US" smtClean="0"/>
              <a:t>‹#›</a:t>
            </a:fld>
            <a:endParaRPr lang="en-US"/>
          </a:p>
        </p:txBody>
      </p:sp>
    </p:spTree>
    <p:extLst>
      <p:ext uri="{BB962C8B-B14F-4D97-AF65-F5344CB8AC3E}">
        <p14:creationId xmlns:p14="http://schemas.microsoft.com/office/powerpoint/2010/main" val="28936037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B7652D6-7AE9-3E3B-5C1B-2B4399B150D5}"/>
              </a:ext>
            </a:extLst>
          </p:cNvPr>
          <p:cNvSpPr>
            <a:spLocks noGrp="1"/>
          </p:cNvSpPr>
          <p:nvPr>
            <p:ph type="dt" sz="half" idx="10"/>
          </p:nvPr>
        </p:nvSpPr>
        <p:spPr/>
        <p:txBody>
          <a:bodyPr/>
          <a:lstStyle/>
          <a:p>
            <a:fld id="{9D0D92BC-42A9-434B-8530-ADBF4485E407}" type="datetimeFigureOut">
              <a:rPr lang="en-US" smtClean="0"/>
              <a:t>2/6/2023</a:t>
            </a:fld>
            <a:endParaRPr lang="en-US"/>
          </a:p>
        </p:txBody>
      </p:sp>
      <p:sp>
        <p:nvSpPr>
          <p:cNvPr id="3" name="Footer Placeholder 2">
            <a:extLst>
              <a:ext uri="{FF2B5EF4-FFF2-40B4-BE49-F238E27FC236}">
                <a16:creationId xmlns:a16="http://schemas.microsoft.com/office/drawing/2014/main" id="{A9A7127E-2A63-6F45-4C40-83584363073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C56FB79-D9D1-5381-0019-E24F8B4DAAB2}"/>
              </a:ext>
            </a:extLst>
          </p:cNvPr>
          <p:cNvSpPr>
            <a:spLocks noGrp="1"/>
          </p:cNvSpPr>
          <p:nvPr>
            <p:ph type="sldNum" sz="quarter" idx="12"/>
          </p:nvPr>
        </p:nvSpPr>
        <p:spPr/>
        <p:txBody>
          <a:bodyPr/>
          <a:lstStyle/>
          <a:p>
            <a:fld id="{A0289F9E-9962-4B7B-BA18-A15907CCC6BF}" type="slidenum">
              <a:rPr lang="en-US" smtClean="0"/>
              <a:t>‹#›</a:t>
            </a:fld>
            <a:endParaRPr lang="en-US"/>
          </a:p>
        </p:txBody>
      </p:sp>
    </p:spTree>
    <p:extLst>
      <p:ext uri="{BB962C8B-B14F-4D97-AF65-F5344CB8AC3E}">
        <p14:creationId xmlns:p14="http://schemas.microsoft.com/office/powerpoint/2010/main" val="649947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C23B5-7DA9-0E4F-DA39-4624DB8A252E}"/>
              </a:ext>
            </a:extLst>
          </p:cNvPr>
          <p:cNvSpPr>
            <a:spLocks noGrp="1"/>
          </p:cNvSpPr>
          <p:nvPr>
            <p:ph type="title"/>
          </p:nvPr>
        </p:nvSpPr>
        <p:spPr>
          <a:xfrm>
            <a:off x="1524000" y="1369065"/>
            <a:ext cx="3266536" cy="2312979"/>
          </a:xfrm>
        </p:spPr>
        <p:txBody>
          <a:bodyPr anchor="b">
            <a:noAutofit/>
          </a:bodyPr>
          <a:lstStyle>
            <a:lvl1pPr>
              <a:defRPr sz="2800"/>
            </a:lvl1pPr>
          </a:lstStyle>
          <a:p>
            <a:r>
              <a:rPr lang="en-US" dirty="0"/>
              <a:t>Click to edit Master title style</a:t>
            </a:r>
          </a:p>
        </p:txBody>
      </p:sp>
      <p:sp>
        <p:nvSpPr>
          <p:cNvPr id="3" name="Content Placeholder 2">
            <a:extLst>
              <a:ext uri="{FF2B5EF4-FFF2-40B4-BE49-F238E27FC236}">
                <a16:creationId xmlns:a16="http://schemas.microsoft.com/office/drawing/2014/main" id="{B94A5E77-518A-1FB9-B473-E19CADE04669}"/>
              </a:ext>
            </a:extLst>
          </p:cNvPr>
          <p:cNvSpPr>
            <a:spLocks noGrp="1"/>
          </p:cNvSpPr>
          <p:nvPr>
            <p:ph idx="1"/>
          </p:nvPr>
        </p:nvSpPr>
        <p:spPr>
          <a:xfrm>
            <a:off x="5624423" y="987425"/>
            <a:ext cx="5615077" cy="4873625"/>
          </a:xfrm>
        </p:spPr>
        <p:txBody>
          <a:bodyPr anchor="ctr">
            <a:normAutofit/>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3365344F-7D06-2406-D113-D24587835D69}"/>
              </a:ext>
            </a:extLst>
          </p:cNvPr>
          <p:cNvSpPr>
            <a:spLocks noGrp="1"/>
          </p:cNvSpPr>
          <p:nvPr>
            <p:ph type="body" sz="half" idx="2"/>
          </p:nvPr>
        </p:nvSpPr>
        <p:spPr>
          <a:xfrm>
            <a:off x="1524000" y="3947801"/>
            <a:ext cx="3266536" cy="2382838"/>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B22BE708-BAD0-A0A6-9332-9D2179E673FB}"/>
              </a:ext>
            </a:extLst>
          </p:cNvPr>
          <p:cNvSpPr>
            <a:spLocks noGrp="1"/>
          </p:cNvSpPr>
          <p:nvPr>
            <p:ph type="dt" sz="half" idx="10"/>
          </p:nvPr>
        </p:nvSpPr>
        <p:spPr/>
        <p:txBody>
          <a:bodyPr/>
          <a:lstStyle/>
          <a:p>
            <a:fld id="{9D0D92BC-42A9-434B-8530-ADBF4485E407}" type="datetimeFigureOut">
              <a:rPr lang="en-US" smtClean="0"/>
              <a:t>2/6/2023</a:t>
            </a:fld>
            <a:endParaRPr lang="en-US"/>
          </a:p>
        </p:txBody>
      </p:sp>
      <p:sp>
        <p:nvSpPr>
          <p:cNvPr id="6" name="Footer Placeholder 5">
            <a:extLst>
              <a:ext uri="{FF2B5EF4-FFF2-40B4-BE49-F238E27FC236}">
                <a16:creationId xmlns:a16="http://schemas.microsoft.com/office/drawing/2014/main" id="{F8A70050-9362-4EC4-6B73-3A38445B712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6CDA991-8608-CAB4-33FA-03D380D2F060}"/>
              </a:ext>
            </a:extLst>
          </p:cNvPr>
          <p:cNvSpPr>
            <a:spLocks noGrp="1"/>
          </p:cNvSpPr>
          <p:nvPr>
            <p:ph type="sldNum" sz="quarter" idx="12"/>
          </p:nvPr>
        </p:nvSpPr>
        <p:spPr/>
        <p:txBody>
          <a:bodyPr/>
          <a:lstStyle/>
          <a:p>
            <a:fld id="{A0289F9E-9962-4B7B-BA18-A15907CCC6BF}" type="slidenum">
              <a:rPr lang="en-US" smtClean="0"/>
              <a:t>‹#›</a:t>
            </a:fld>
            <a:endParaRPr lang="en-US"/>
          </a:p>
        </p:txBody>
      </p:sp>
    </p:spTree>
    <p:extLst>
      <p:ext uri="{BB962C8B-B14F-4D97-AF65-F5344CB8AC3E}">
        <p14:creationId xmlns:p14="http://schemas.microsoft.com/office/powerpoint/2010/main" val="17049249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07B837-332D-9100-E007-7DE279481410}"/>
              </a:ext>
            </a:extLst>
          </p:cNvPr>
          <p:cNvSpPr>
            <a:spLocks noGrp="1"/>
          </p:cNvSpPr>
          <p:nvPr>
            <p:ph type="title"/>
          </p:nvPr>
        </p:nvSpPr>
        <p:spPr>
          <a:xfrm>
            <a:off x="1523999" y="1385457"/>
            <a:ext cx="3312543" cy="2304288"/>
          </a:xfrm>
        </p:spPr>
        <p:txBody>
          <a:bodyPr anchor="b">
            <a:normAutofit/>
          </a:bodyPr>
          <a:lstStyle>
            <a:lvl1pPr>
              <a:defRPr sz="2800"/>
            </a:lvl1pPr>
          </a:lstStyle>
          <a:p>
            <a:r>
              <a:rPr lang="en-US" dirty="0"/>
              <a:t>Click to edit Master title style</a:t>
            </a:r>
          </a:p>
        </p:txBody>
      </p:sp>
      <p:sp>
        <p:nvSpPr>
          <p:cNvPr id="3" name="Picture Placeholder 2">
            <a:extLst>
              <a:ext uri="{FF2B5EF4-FFF2-40B4-BE49-F238E27FC236}">
                <a16:creationId xmlns:a16="http://schemas.microsoft.com/office/drawing/2014/main" id="{3E0DE983-0B0E-07CC-8C57-4EA529E27D19}"/>
              </a:ext>
            </a:extLst>
          </p:cNvPr>
          <p:cNvSpPr>
            <a:spLocks noGrp="1"/>
          </p:cNvSpPr>
          <p:nvPr>
            <p:ph type="pic" idx="1"/>
          </p:nvPr>
        </p:nvSpPr>
        <p:spPr>
          <a:xfrm>
            <a:off x="5624423" y="957263"/>
            <a:ext cx="5372189" cy="49625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4CAB867-3FC6-5007-61B0-D9B7E5B0CED6}"/>
              </a:ext>
            </a:extLst>
          </p:cNvPr>
          <p:cNvSpPr>
            <a:spLocks noGrp="1"/>
          </p:cNvSpPr>
          <p:nvPr>
            <p:ph type="body" sz="half" idx="2"/>
          </p:nvPr>
        </p:nvSpPr>
        <p:spPr>
          <a:xfrm>
            <a:off x="1524000" y="3958315"/>
            <a:ext cx="3312542" cy="1961473"/>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86FC7E0F-BFE1-7134-163B-B777970B762A}"/>
              </a:ext>
            </a:extLst>
          </p:cNvPr>
          <p:cNvSpPr>
            <a:spLocks noGrp="1"/>
          </p:cNvSpPr>
          <p:nvPr>
            <p:ph type="dt" sz="half" idx="10"/>
          </p:nvPr>
        </p:nvSpPr>
        <p:spPr/>
        <p:txBody>
          <a:bodyPr/>
          <a:lstStyle/>
          <a:p>
            <a:fld id="{9D0D92BC-42A9-434B-8530-ADBF4485E407}" type="datetimeFigureOut">
              <a:rPr lang="en-US" smtClean="0"/>
              <a:t>2/6/2023</a:t>
            </a:fld>
            <a:endParaRPr lang="en-US"/>
          </a:p>
        </p:txBody>
      </p:sp>
      <p:sp>
        <p:nvSpPr>
          <p:cNvPr id="6" name="Footer Placeholder 5">
            <a:extLst>
              <a:ext uri="{FF2B5EF4-FFF2-40B4-BE49-F238E27FC236}">
                <a16:creationId xmlns:a16="http://schemas.microsoft.com/office/drawing/2014/main" id="{AD395D0B-4F98-F3BE-FB23-22D8C5D41F1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2FB2E3D-2188-B7A9-0ECE-978147358479}"/>
              </a:ext>
            </a:extLst>
          </p:cNvPr>
          <p:cNvSpPr>
            <a:spLocks noGrp="1"/>
          </p:cNvSpPr>
          <p:nvPr>
            <p:ph type="sldNum" sz="quarter" idx="12"/>
          </p:nvPr>
        </p:nvSpPr>
        <p:spPr/>
        <p:txBody>
          <a:bodyPr/>
          <a:lstStyle/>
          <a:p>
            <a:fld id="{A0289F9E-9962-4B7B-BA18-A15907CCC6BF}" type="slidenum">
              <a:rPr lang="en-US" smtClean="0"/>
              <a:t>‹#›</a:t>
            </a:fld>
            <a:endParaRPr lang="en-US"/>
          </a:p>
        </p:txBody>
      </p:sp>
    </p:spTree>
    <p:extLst>
      <p:ext uri="{BB962C8B-B14F-4D97-AF65-F5344CB8AC3E}">
        <p14:creationId xmlns:p14="http://schemas.microsoft.com/office/powerpoint/2010/main" val="32561474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5258B98-3BD5-0A20-B0E7-944EAEB2654A}"/>
              </a:ext>
            </a:extLst>
          </p:cNvPr>
          <p:cNvSpPr/>
          <p:nvPr/>
        </p:nvSpPr>
        <p:spPr>
          <a:xfrm>
            <a:off x="0" y="3510612"/>
            <a:ext cx="12192000" cy="3347388"/>
          </a:xfrm>
          <a:prstGeom prst="rect">
            <a:avLst/>
          </a:prstGeom>
          <a:gradFill>
            <a:gsLst>
              <a:gs pos="14000">
                <a:schemeClr val="accent1">
                  <a:lumMod val="60000"/>
                  <a:lumOff val="40000"/>
                  <a:alpha val="0"/>
                </a:schemeClr>
              </a:gs>
              <a:gs pos="100000">
                <a:schemeClr val="accent1">
                  <a:lumMod val="60000"/>
                  <a:lumOff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C0D404C1-E8A5-65FC-C068-21EA0397ED63}"/>
              </a:ext>
            </a:extLst>
          </p:cNvPr>
          <p:cNvSpPr>
            <a:spLocks noGrp="1"/>
          </p:cNvSpPr>
          <p:nvPr>
            <p:ph type="title"/>
          </p:nvPr>
        </p:nvSpPr>
        <p:spPr>
          <a:xfrm>
            <a:off x="952500" y="757238"/>
            <a:ext cx="10287000" cy="1147762"/>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26DCFD78-F171-BA47-AAF3-C6EB75F94C78}"/>
              </a:ext>
            </a:extLst>
          </p:cNvPr>
          <p:cNvSpPr>
            <a:spLocks noGrp="1"/>
          </p:cNvSpPr>
          <p:nvPr>
            <p:ph type="body" idx="1"/>
          </p:nvPr>
        </p:nvSpPr>
        <p:spPr>
          <a:xfrm>
            <a:off x="952500" y="2285997"/>
            <a:ext cx="10287000" cy="3890965"/>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5965A77-B1AB-D608-A6C5-F0F99B6913D8}"/>
              </a:ext>
            </a:extLst>
          </p:cNvPr>
          <p:cNvSpPr>
            <a:spLocks noGrp="1"/>
          </p:cNvSpPr>
          <p:nvPr>
            <p:ph type="dt" sz="half" idx="2"/>
          </p:nvPr>
        </p:nvSpPr>
        <p:spPr>
          <a:xfrm rot="5400000">
            <a:off x="10568087" y="4756249"/>
            <a:ext cx="2476307" cy="365125"/>
          </a:xfrm>
          <a:prstGeom prst="rect">
            <a:avLst/>
          </a:prstGeom>
        </p:spPr>
        <p:txBody>
          <a:bodyPr vert="horz" lIns="91440" tIns="45720" rIns="91440" bIns="45720" rtlCol="0" anchor="ctr"/>
          <a:lstStyle>
            <a:lvl1pPr algn="l">
              <a:defRPr sz="700" b="1" cap="all" spc="300" baseline="0">
                <a:solidFill>
                  <a:schemeClr val="tx1"/>
                </a:solidFill>
              </a:defRPr>
            </a:lvl1pPr>
          </a:lstStyle>
          <a:p>
            <a:fld id="{9D0D92BC-42A9-434B-8530-ADBF4485E407}" type="datetimeFigureOut">
              <a:rPr lang="en-US" smtClean="0"/>
              <a:pPr/>
              <a:t>2/6/2023</a:t>
            </a:fld>
            <a:endParaRPr lang="en-US" dirty="0"/>
          </a:p>
        </p:txBody>
      </p:sp>
      <p:sp>
        <p:nvSpPr>
          <p:cNvPr id="5" name="Footer Placeholder 4">
            <a:extLst>
              <a:ext uri="{FF2B5EF4-FFF2-40B4-BE49-F238E27FC236}">
                <a16:creationId xmlns:a16="http://schemas.microsoft.com/office/drawing/2014/main" id="{05DE34E5-5E9B-7786-05B5-B93241EE2F42}"/>
              </a:ext>
            </a:extLst>
          </p:cNvPr>
          <p:cNvSpPr>
            <a:spLocks noGrp="1"/>
          </p:cNvSpPr>
          <p:nvPr>
            <p:ph type="ftr" sz="quarter" idx="3"/>
          </p:nvPr>
        </p:nvSpPr>
        <p:spPr>
          <a:xfrm rot="5400000">
            <a:off x="10589519" y="1758059"/>
            <a:ext cx="2433442" cy="365125"/>
          </a:xfrm>
          <a:prstGeom prst="rect">
            <a:avLst/>
          </a:prstGeom>
        </p:spPr>
        <p:txBody>
          <a:bodyPr vert="horz" lIns="91440" tIns="45720" rIns="91440" bIns="45720" rtlCol="0" anchor="ctr"/>
          <a:lstStyle>
            <a:lvl1pPr algn="r">
              <a:defRPr sz="700" b="1" cap="all" spc="300" baseline="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B525CD4B-611E-32FA-419D-326099EEF340}"/>
              </a:ext>
            </a:extLst>
          </p:cNvPr>
          <p:cNvSpPr>
            <a:spLocks noGrp="1"/>
          </p:cNvSpPr>
          <p:nvPr>
            <p:ph type="sldNum" sz="quarter" idx="4"/>
          </p:nvPr>
        </p:nvSpPr>
        <p:spPr>
          <a:xfrm>
            <a:off x="11539542" y="3246437"/>
            <a:ext cx="533399" cy="365125"/>
          </a:xfrm>
          <a:prstGeom prst="rect">
            <a:avLst/>
          </a:prstGeom>
        </p:spPr>
        <p:txBody>
          <a:bodyPr vert="horz" lIns="91440" tIns="45720" rIns="91440" bIns="45720" rtlCol="0" anchor="ctr"/>
          <a:lstStyle>
            <a:lvl1pPr algn="ctr">
              <a:defRPr sz="1600" b="1" cap="all" baseline="0">
                <a:solidFill>
                  <a:schemeClr val="tx1"/>
                </a:solidFill>
                <a:latin typeface="+mj-lt"/>
              </a:defRPr>
            </a:lvl1pPr>
          </a:lstStyle>
          <a:p>
            <a:fld id="{A0289F9E-9962-4B7B-BA18-A15907CCC6BF}" type="slidenum">
              <a:rPr lang="en-US" smtClean="0"/>
              <a:pPr/>
              <a:t>‹#›</a:t>
            </a:fld>
            <a:endParaRPr lang="en-US" dirty="0"/>
          </a:p>
        </p:txBody>
      </p:sp>
    </p:spTree>
    <p:extLst>
      <p:ext uri="{BB962C8B-B14F-4D97-AF65-F5344CB8AC3E}">
        <p14:creationId xmlns:p14="http://schemas.microsoft.com/office/powerpoint/2010/main" val="3216041096"/>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txStyles>
    <p:titleStyle>
      <a:lvl1pPr algn="l" defTabSz="914400" rtl="0" eaLnBrk="1" latinLnBrk="0" hangingPunct="1">
        <a:lnSpc>
          <a:spcPct val="120000"/>
        </a:lnSpc>
        <a:spcBef>
          <a:spcPct val="0"/>
        </a:spcBef>
        <a:buNone/>
        <a:defRPr sz="2800" b="1" kern="1200" cap="all" spc="600"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256032" indent="0" algn="l" defTabSz="914400" rtl="0" eaLnBrk="1" latinLnBrk="0" hangingPunct="1">
        <a:lnSpc>
          <a:spcPct val="120000"/>
        </a:lnSpc>
        <a:spcBef>
          <a:spcPts val="500"/>
        </a:spcBef>
        <a:buFontTx/>
        <a:buNone/>
        <a:defRPr sz="1600" b="1" kern="1200">
          <a:solidFill>
            <a:schemeClr val="tx1"/>
          </a:solidFill>
          <a:latin typeface="+mn-lt"/>
          <a:ea typeface="+mn-ea"/>
          <a:cs typeface="+mn-cs"/>
        </a:defRPr>
      </a:lvl2pPr>
      <a:lvl3pPr marL="521208"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539496" indent="0" algn="l" defTabSz="914400" rtl="0" eaLnBrk="1" latinLnBrk="0" hangingPunct="1">
        <a:lnSpc>
          <a:spcPct val="120000"/>
        </a:lnSpc>
        <a:spcBef>
          <a:spcPts val="500"/>
        </a:spcBef>
        <a:buFontTx/>
        <a:buNone/>
        <a:defRPr sz="1200" b="1" kern="1200">
          <a:solidFill>
            <a:schemeClr val="tx1"/>
          </a:solidFill>
          <a:latin typeface="+mn-lt"/>
          <a:ea typeface="+mn-ea"/>
          <a:cs typeface="+mn-cs"/>
        </a:defRPr>
      </a:lvl4pPr>
      <a:lvl5pPr marL="832104"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8">
            <a:extLst>
              <a:ext uri="{FF2B5EF4-FFF2-40B4-BE49-F238E27FC236}">
                <a16:creationId xmlns:a16="http://schemas.microsoft.com/office/drawing/2014/main" id="{F5258B98-3BD5-0A20-B0E7-944EAEB265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510612"/>
            <a:ext cx="12192000" cy="3347388"/>
          </a:xfrm>
          <a:prstGeom prst="rect">
            <a:avLst/>
          </a:prstGeom>
          <a:gradFill>
            <a:gsLst>
              <a:gs pos="14000">
                <a:schemeClr val="accent1">
                  <a:lumMod val="60000"/>
                  <a:lumOff val="40000"/>
                  <a:alpha val="0"/>
                </a:schemeClr>
              </a:gs>
              <a:gs pos="100000">
                <a:schemeClr val="accent1">
                  <a:lumMod val="60000"/>
                  <a:lumOff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0">
            <a:extLst>
              <a:ext uri="{FF2B5EF4-FFF2-40B4-BE49-F238E27FC236}">
                <a16:creationId xmlns:a16="http://schemas.microsoft.com/office/drawing/2014/main" id="{1C74AEE6-9CA7-5247-DC34-99634247DF5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638300" y="4596637"/>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21" name="Rectangle 12">
            <a:extLst>
              <a:ext uri="{FF2B5EF4-FFF2-40B4-BE49-F238E27FC236}">
                <a16:creationId xmlns:a16="http://schemas.microsoft.com/office/drawing/2014/main" id="{09F55FD1-95FA-98DA-84AA-145D29A533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4" descr="Close-up of hopscotch on a sidewalk">
            <a:extLst>
              <a:ext uri="{FF2B5EF4-FFF2-40B4-BE49-F238E27FC236}">
                <a16:creationId xmlns:a16="http://schemas.microsoft.com/office/drawing/2014/main" id="{13F3ED41-B718-78BB-8569-0AE44E863850}"/>
              </a:ext>
            </a:extLst>
          </p:cNvPr>
          <p:cNvPicPr>
            <a:picLocks noChangeAspect="1"/>
          </p:cNvPicPr>
          <p:nvPr/>
        </p:nvPicPr>
        <p:blipFill rotWithShape="1">
          <a:blip r:embed="rId2">
            <a:alphaModFix/>
          </a:blip>
          <a:srcRect t="7097" b="8634"/>
          <a:stretch/>
        </p:blipFill>
        <p:spPr>
          <a:xfrm>
            <a:off x="-1" y="10"/>
            <a:ext cx="12192001" cy="6857990"/>
          </a:xfrm>
          <a:prstGeom prst="rect">
            <a:avLst/>
          </a:prstGeom>
        </p:spPr>
      </p:pic>
      <p:sp>
        <p:nvSpPr>
          <p:cNvPr id="23" name="Rectangle 14">
            <a:extLst>
              <a:ext uri="{FF2B5EF4-FFF2-40B4-BE49-F238E27FC236}">
                <a16:creationId xmlns:a16="http://schemas.microsoft.com/office/drawing/2014/main" id="{3AC9EE06-57AF-0FF5-450C-2A606C23B8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375140"/>
            <a:ext cx="12192000" cy="4488388"/>
          </a:xfrm>
          <a:prstGeom prst="rect">
            <a:avLst/>
          </a:prstGeom>
          <a:gradFill>
            <a:gsLst>
              <a:gs pos="0">
                <a:schemeClr val="accent1">
                  <a:lumMod val="60000"/>
                  <a:lumOff val="40000"/>
                  <a:alpha val="0"/>
                </a:schemeClr>
              </a:gs>
              <a:gs pos="61814">
                <a:schemeClr val="accent1">
                  <a:lumMod val="60000"/>
                  <a:lumOff val="40000"/>
                  <a:alpha val="89000"/>
                </a:schemeClr>
              </a:gs>
              <a:gs pos="94000">
                <a:schemeClr val="accent1">
                  <a:lumMod val="60000"/>
                  <a:lumOff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7424ED9-A148-EC37-37BD-E0EF37D28BAB}"/>
              </a:ext>
            </a:extLst>
          </p:cNvPr>
          <p:cNvSpPr>
            <a:spLocks noGrp="1"/>
          </p:cNvSpPr>
          <p:nvPr>
            <p:ph type="title"/>
          </p:nvPr>
        </p:nvSpPr>
        <p:spPr>
          <a:xfrm>
            <a:off x="952500" y="3404558"/>
            <a:ext cx="7355457" cy="1560167"/>
          </a:xfrm>
        </p:spPr>
        <p:txBody>
          <a:bodyPr vert="horz" lIns="91440" tIns="45720" rIns="91440" bIns="45720" rtlCol="0" anchor="b">
            <a:normAutofit/>
          </a:bodyPr>
          <a:lstStyle/>
          <a:p>
            <a:pPr>
              <a:lnSpc>
                <a:spcPct val="120000"/>
              </a:lnSpc>
            </a:pPr>
            <a:r>
              <a:rPr lang="en-US" sz="2800" dirty="0"/>
              <a:t>Unit 5 : Data-modelling </a:t>
            </a:r>
          </a:p>
        </p:txBody>
      </p:sp>
      <p:sp>
        <p:nvSpPr>
          <p:cNvPr id="3" name="Text Placeholder 2">
            <a:extLst>
              <a:ext uri="{FF2B5EF4-FFF2-40B4-BE49-F238E27FC236}">
                <a16:creationId xmlns:a16="http://schemas.microsoft.com/office/drawing/2014/main" id="{3D2BB422-B8E6-126A-1A83-76B8169BF821}"/>
              </a:ext>
            </a:extLst>
          </p:cNvPr>
          <p:cNvSpPr>
            <a:spLocks noGrp="1"/>
          </p:cNvSpPr>
          <p:nvPr>
            <p:ph type="body" idx="1"/>
          </p:nvPr>
        </p:nvSpPr>
        <p:spPr>
          <a:xfrm>
            <a:off x="952500" y="5610250"/>
            <a:ext cx="7172325" cy="756045"/>
          </a:xfrm>
        </p:spPr>
        <p:txBody>
          <a:bodyPr vert="horz" lIns="91440" tIns="45720" rIns="91440" bIns="45720" rtlCol="0">
            <a:normAutofit/>
          </a:bodyPr>
          <a:lstStyle/>
          <a:p>
            <a:r>
              <a:rPr lang="en-US" b="1" dirty="0"/>
              <a:t>Harshkumar Narendra (430163)</a:t>
            </a:r>
          </a:p>
        </p:txBody>
      </p:sp>
      <p:cxnSp>
        <p:nvCxnSpPr>
          <p:cNvPr id="24" name="Straight Connector 16">
            <a:extLst>
              <a:ext uri="{FF2B5EF4-FFF2-40B4-BE49-F238E27FC236}">
                <a16:creationId xmlns:a16="http://schemas.microsoft.com/office/drawing/2014/main" id="{313FECB8-44EE-4A45-9F7B-66ECF1C3C8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46825" y="5292529"/>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963800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BD6C3D-4022-7236-11EC-665D9940A5BA}"/>
              </a:ext>
            </a:extLst>
          </p:cNvPr>
          <p:cNvSpPr>
            <a:spLocks noGrp="1"/>
          </p:cNvSpPr>
          <p:nvPr>
            <p:ph type="title"/>
          </p:nvPr>
        </p:nvSpPr>
        <p:spPr/>
        <p:txBody>
          <a:bodyPr/>
          <a:lstStyle/>
          <a:p>
            <a:pPr algn="ctr"/>
            <a:r>
              <a:rPr lang="en-GB" sz="2800" dirty="0"/>
              <a:t>Detect all the information and its source.</a:t>
            </a:r>
            <a:br>
              <a:rPr lang="en-GB" sz="2800" dirty="0"/>
            </a:br>
            <a:endParaRPr lang="en-GB" dirty="0"/>
          </a:p>
        </p:txBody>
      </p:sp>
      <p:sp>
        <p:nvSpPr>
          <p:cNvPr id="3" name="Content Placeholder 2">
            <a:extLst>
              <a:ext uri="{FF2B5EF4-FFF2-40B4-BE49-F238E27FC236}">
                <a16:creationId xmlns:a16="http://schemas.microsoft.com/office/drawing/2014/main" id="{FC79C78B-4754-E71C-C0AA-F1ACF57BE4DA}"/>
              </a:ext>
            </a:extLst>
          </p:cNvPr>
          <p:cNvSpPr>
            <a:spLocks noGrp="1"/>
          </p:cNvSpPr>
          <p:nvPr>
            <p:ph idx="1"/>
          </p:nvPr>
        </p:nvSpPr>
        <p:spPr/>
        <p:txBody>
          <a:bodyPr/>
          <a:lstStyle/>
          <a:p>
            <a:r>
              <a:rPr lang="en-GB" dirty="0">
                <a:latin typeface="Times New Roman" panose="02020603050405020304" pitchFamily="18" charset="0"/>
                <a:cs typeface="Times New Roman" panose="02020603050405020304" pitchFamily="18" charset="0"/>
              </a:rPr>
              <a:t>Information need to be detected very accurately and the research regarding that information need to be done till the very minute details and very thoroughly need to be carried out regarding the sources.</a:t>
            </a:r>
          </a:p>
          <a:p>
            <a:r>
              <a:rPr lang="en-GB" dirty="0">
                <a:latin typeface="Times New Roman" panose="02020603050405020304" pitchFamily="18" charset="0"/>
                <a:cs typeface="Times New Roman" panose="02020603050405020304" pitchFamily="18" charset="0"/>
              </a:rPr>
              <a:t>Data can be detected from the its sources or scenarios and all the data needs to be identified for the spreadsheet, E.g. in Share market!! What companies are going in profit and which company is going in debt which gives better understanding of what stocks to buy.</a:t>
            </a:r>
          </a:p>
          <a:p>
            <a:r>
              <a:rPr lang="en-GB" dirty="0">
                <a:latin typeface="Times New Roman" panose="02020603050405020304" pitchFamily="18" charset="0"/>
                <a:cs typeface="Times New Roman" panose="02020603050405020304" pitchFamily="18" charset="0"/>
              </a:rPr>
              <a:t>If the any data is missing then you need to go back to its sources to identify and grab that data. </a:t>
            </a:r>
          </a:p>
          <a:p>
            <a:pPr marL="0" indent="0">
              <a:buNone/>
            </a:pPr>
            <a:r>
              <a:rPr lang="en-GB" b="1" dirty="0"/>
              <a:t>E.g. Sources can be on the paper as well as on the internet.</a:t>
            </a:r>
          </a:p>
        </p:txBody>
      </p:sp>
    </p:spTree>
    <p:extLst>
      <p:ext uri="{BB962C8B-B14F-4D97-AF65-F5344CB8AC3E}">
        <p14:creationId xmlns:p14="http://schemas.microsoft.com/office/powerpoint/2010/main" val="7968738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A7461-7302-6B7D-01A2-9D96BE56A4D8}"/>
              </a:ext>
            </a:extLst>
          </p:cNvPr>
          <p:cNvSpPr>
            <a:spLocks noGrp="1"/>
          </p:cNvSpPr>
          <p:nvPr>
            <p:ph type="title"/>
          </p:nvPr>
        </p:nvSpPr>
        <p:spPr>
          <a:xfrm>
            <a:off x="952500" y="382555"/>
            <a:ext cx="10287000" cy="1522445"/>
          </a:xfrm>
        </p:spPr>
        <p:txBody>
          <a:bodyPr>
            <a:normAutofit fontScale="90000"/>
          </a:bodyPr>
          <a:lstStyle/>
          <a:p>
            <a:pPr algn="ctr"/>
            <a:r>
              <a:rPr lang="en-GB" sz="2800" dirty="0"/>
              <a:t>Detect what are the issues affecting the quality of the Data model.</a:t>
            </a:r>
            <a:br>
              <a:rPr lang="en-GB" sz="2800" dirty="0"/>
            </a:br>
            <a:endParaRPr lang="en-GB" dirty="0"/>
          </a:p>
        </p:txBody>
      </p:sp>
      <p:sp>
        <p:nvSpPr>
          <p:cNvPr id="3" name="Content Placeholder 2">
            <a:extLst>
              <a:ext uri="{FF2B5EF4-FFF2-40B4-BE49-F238E27FC236}">
                <a16:creationId xmlns:a16="http://schemas.microsoft.com/office/drawing/2014/main" id="{7AF8B6DE-2402-8AB0-57F5-4C753A9C4F56}"/>
              </a:ext>
            </a:extLst>
          </p:cNvPr>
          <p:cNvSpPr>
            <a:spLocks noGrp="1"/>
          </p:cNvSpPr>
          <p:nvPr>
            <p:ph idx="1"/>
          </p:nvPr>
        </p:nvSpPr>
        <p:spPr>
          <a:xfrm>
            <a:off x="952500" y="1818969"/>
            <a:ext cx="10287000" cy="4357994"/>
          </a:xfrm>
        </p:spPr>
        <p:txBody>
          <a:bodyPr>
            <a:normAutofit fontScale="92500" lnSpcReduction="20000"/>
          </a:bodyPr>
          <a:lstStyle/>
          <a:p>
            <a:r>
              <a:rPr lang="en-GB" dirty="0"/>
              <a:t>The Issues which might affect the Quality of the Data models are below:</a:t>
            </a:r>
          </a:p>
          <a:p>
            <a:pPr>
              <a:buFont typeface="Wingdings" panose="05000000000000000000" pitchFamily="2" charset="2"/>
              <a:buChar char="Ø"/>
            </a:pPr>
            <a:r>
              <a:rPr lang="en-GB" b="0" i="0" dirty="0">
                <a:solidFill>
                  <a:srgbClr val="002B40"/>
                </a:solidFill>
                <a:effectLst/>
                <a:latin typeface="Times New Roman" panose="02020603050405020304" pitchFamily="18" charset="0"/>
                <a:cs typeface="Times New Roman" panose="02020603050405020304" pitchFamily="18" charset="0"/>
              </a:rPr>
              <a:t>Duplicate data</a:t>
            </a:r>
            <a:endParaRPr lang="en-GB" b="1" i="0" dirty="0">
              <a:solidFill>
                <a:srgbClr val="002B40"/>
              </a:solidFill>
              <a:effectLst/>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GB" b="0" i="0" dirty="0">
                <a:solidFill>
                  <a:srgbClr val="002B40"/>
                </a:solidFill>
                <a:effectLst/>
                <a:latin typeface="Times New Roman" panose="02020603050405020304" pitchFamily="18" charset="0"/>
                <a:cs typeface="Times New Roman" panose="02020603050405020304" pitchFamily="18" charset="0"/>
              </a:rPr>
              <a:t>Inaccurate data</a:t>
            </a:r>
            <a:endParaRPr lang="en-GB" b="1" i="0" dirty="0">
              <a:solidFill>
                <a:srgbClr val="002B40"/>
              </a:solidFill>
              <a:effectLst/>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GB" b="0" i="0" dirty="0">
                <a:solidFill>
                  <a:srgbClr val="002B40"/>
                </a:solidFill>
                <a:effectLst/>
                <a:latin typeface="Times New Roman" panose="02020603050405020304" pitchFamily="18" charset="0"/>
                <a:cs typeface="Times New Roman" panose="02020603050405020304" pitchFamily="18" charset="0"/>
              </a:rPr>
              <a:t> Hidden data</a:t>
            </a:r>
            <a:endParaRPr lang="en-GB" b="1" i="0" dirty="0">
              <a:solidFill>
                <a:srgbClr val="002B40"/>
              </a:solidFill>
              <a:effectLst/>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GB" b="0" i="0" dirty="0">
                <a:solidFill>
                  <a:srgbClr val="002B40"/>
                </a:solidFill>
                <a:effectLst/>
                <a:latin typeface="Times New Roman" panose="02020603050405020304" pitchFamily="18" charset="0"/>
                <a:cs typeface="Times New Roman" panose="02020603050405020304" pitchFamily="18" charset="0"/>
              </a:rPr>
              <a:t>Inconsistent data</a:t>
            </a:r>
            <a:endParaRPr lang="en-GB" b="1" i="0" dirty="0">
              <a:solidFill>
                <a:srgbClr val="002B40"/>
              </a:solidFill>
              <a:effectLst/>
              <a:latin typeface="Times New Roman" panose="02020603050405020304" pitchFamily="18" charset="0"/>
              <a:cs typeface="Times New Roman" panose="02020603050405020304" pitchFamily="18" charset="0"/>
            </a:endParaRPr>
          </a:p>
          <a:p>
            <a:pPr algn="l">
              <a:buFont typeface="Wingdings" panose="05000000000000000000" pitchFamily="2" charset="2"/>
              <a:buChar char="Ø"/>
            </a:pPr>
            <a:r>
              <a:rPr lang="en-GB" b="0" i="0" dirty="0">
                <a:solidFill>
                  <a:srgbClr val="002B40"/>
                </a:solidFill>
                <a:effectLst/>
                <a:latin typeface="Times New Roman" panose="02020603050405020304" pitchFamily="18" charset="0"/>
                <a:cs typeface="Times New Roman" panose="02020603050405020304" pitchFamily="18" charset="0"/>
              </a:rPr>
              <a:t>Too much data</a:t>
            </a:r>
          </a:p>
          <a:p>
            <a:pPr algn="l">
              <a:buFont typeface="Wingdings" panose="05000000000000000000" pitchFamily="2" charset="2"/>
              <a:buChar char="Ø"/>
            </a:pPr>
            <a:r>
              <a:rPr lang="en-GB" i="0" dirty="0">
                <a:solidFill>
                  <a:srgbClr val="002B40"/>
                </a:solidFill>
                <a:effectLst/>
                <a:latin typeface="Times New Roman" panose="02020603050405020304" pitchFamily="18" charset="0"/>
                <a:cs typeface="Times New Roman" panose="02020603050405020304" pitchFamily="18" charset="0"/>
              </a:rPr>
              <a:t>Missing data</a:t>
            </a:r>
          </a:p>
          <a:p>
            <a:pPr algn="l">
              <a:buFont typeface="Wingdings" panose="05000000000000000000" pitchFamily="2" charset="2"/>
              <a:buChar char="Ø"/>
            </a:pPr>
            <a:endParaRPr lang="en-GB" b="1" i="0" dirty="0">
              <a:solidFill>
                <a:srgbClr val="002B40"/>
              </a:solidFill>
              <a:effectLst/>
              <a:latin typeface="neue-haas-medium"/>
            </a:endParaRPr>
          </a:p>
          <a:p>
            <a:pPr algn="l">
              <a:buFont typeface="Wingdings" panose="05000000000000000000" pitchFamily="2" charset="2"/>
              <a:buChar char="Ø"/>
            </a:pPr>
            <a:r>
              <a:rPr lang="en-GB" b="1" i="0" dirty="0">
                <a:solidFill>
                  <a:srgbClr val="002B40"/>
                </a:solidFill>
                <a:effectLst/>
                <a:latin typeface="neue-haas-medium"/>
              </a:rPr>
              <a:t>Exampl</a:t>
            </a:r>
            <a:r>
              <a:rPr lang="en-GB" b="1" dirty="0">
                <a:solidFill>
                  <a:srgbClr val="002B40"/>
                </a:solidFill>
                <a:latin typeface="neue-haas-medium"/>
              </a:rPr>
              <a:t>e : If somewhere data has been manually getting recorded by the person and even if he goes somewhere or gets distracted for even a minute all the data passed it between that 1 minute will be missed .</a:t>
            </a:r>
            <a:endParaRPr lang="en-GB" b="1" i="0" dirty="0">
              <a:solidFill>
                <a:srgbClr val="002B40"/>
              </a:solidFill>
              <a:effectLst/>
              <a:latin typeface="neue-haas-medium"/>
            </a:endParaRPr>
          </a:p>
          <a:p>
            <a:pPr marL="0" indent="0">
              <a:buNone/>
            </a:pPr>
            <a:br>
              <a:rPr lang="en-GB" dirty="0"/>
            </a:br>
            <a:endParaRPr lang="en-GB" dirty="0"/>
          </a:p>
        </p:txBody>
      </p:sp>
    </p:spTree>
    <p:extLst>
      <p:ext uri="{BB962C8B-B14F-4D97-AF65-F5344CB8AC3E}">
        <p14:creationId xmlns:p14="http://schemas.microsoft.com/office/powerpoint/2010/main" val="30509055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B59334-F72A-3335-B09C-978B44267036}"/>
              </a:ext>
            </a:extLst>
          </p:cNvPr>
          <p:cNvSpPr>
            <a:spLocks noGrp="1"/>
          </p:cNvSpPr>
          <p:nvPr>
            <p:ph type="title"/>
          </p:nvPr>
        </p:nvSpPr>
        <p:spPr/>
        <p:txBody>
          <a:bodyPr/>
          <a:lstStyle/>
          <a:p>
            <a:pPr algn="ctr"/>
            <a:r>
              <a:rPr lang="en-GB" sz="2800" dirty="0"/>
              <a:t>Analysing Data/Information.</a:t>
            </a:r>
            <a:br>
              <a:rPr lang="en-GB" sz="2800" dirty="0"/>
            </a:br>
            <a:endParaRPr lang="en-GB" dirty="0"/>
          </a:p>
        </p:txBody>
      </p:sp>
      <p:sp>
        <p:nvSpPr>
          <p:cNvPr id="3" name="Content Placeholder 2">
            <a:extLst>
              <a:ext uri="{FF2B5EF4-FFF2-40B4-BE49-F238E27FC236}">
                <a16:creationId xmlns:a16="http://schemas.microsoft.com/office/drawing/2014/main" id="{6AA64CAE-9A29-825A-7889-EC9097C6F042}"/>
              </a:ext>
            </a:extLst>
          </p:cNvPr>
          <p:cNvSpPr>
            <a:spLocks noGrp="1"/>
          </p:cNvSpPr>
          <p:nvPr>
            <p:ph idx="1"/>
          </p:nvPr>
        </p:nvSpPr>
        <p:spPr/>
        <p:txBody>
          <a:bodyPr/>
          <a:lstStyle/>
          <a:p>
            <a:pPr algn="l"/>
            <a:r>
              <a:rPr lang="en-GB" b="0" i="0" dirty="0">
                <a:solidFill>
                  <a:srgbClr val="393939"/>
                </a:solidFill>
                <a:effectLst/>
                <a:latin typeface="Times New Roman" panose="02020603050405020304" pitchFamily="18" charset="0"/>
                <a:cs typeface="Times New Roman" panose="02020603050405020304" pitchFamily="18" charset="0"/>
              </a:rPr>
              <a:t>In this step, the cleaned and aggregated data is imported into the analysis tools. These tools allow you to explore your data, find patterns in it, and ask and answer what-if questions. It is the process by which the data gathered in research is made meaningful through the correct application of statistical methods.</a:t>
            </a:r>
          </a:p>
          <a:p>
            <a:pPr algn="l"/>
            <a:r>
              <a:rPr lang="en-GB" b="0" i="0" dirty="0">
                <a:solidFill>
                  <a:srgbClr val="393939"/>
                </a:solidFill>
                <a:effectLst/>
                <a:latin typeface="Times New Roman" panose="02020603050405020304" pitchFamily="18" charset="0"/>
                <a:cs typeface="Times New Roman" panose="02020603050405020304" pitchFamily="18" charset="0"/>
              </a:rPr>
              <a:t>Overall, data analysis provides an understanding that businesses need to make effective and efficient decisions. Combined with Data Analytics, they have a good understanding of the needs and capabilities of the company.</a:t>
            </a:r>
          </a:p>
          <a:p>
            <a:pPr marL="0" indent="0">
              <a:buNone/>
            </a:pPr>
            <a:endParaRPr lang="en-GB" dirty="0"/>
          </a:p>
        </p:txBody>
      </p:sp>
    </p:spTree>
    <p:extLst>
      <p:ext uri="{BB962C8B-B14F-4D97-AF65-F5344CB8AC3E}">
        <p14:creationId xmlns:p14="http://schemas.microsoft.com/office/powerpoint/2010/main" val="23209104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48175C-8442-2566-F948-1701FF125258}"/>
              </a:ext>
            </a:extLst>
          </p:cNvPr>
          <p:cNvSpPr>
            <a:spLocks noGrp="1"/>
          </p:cNvSpPr>
          <p:nvPr>
            <p:ph type="title"/>
          </p:nvPr>
        </p:nvSpPr>
        <p:spPr>
          <a:xfrm>
            <a:off x="952500" y="88490"/>
            <a:ext cx="10287000" cy="1474839"/>
          </a:xfrm>
        </p:spPr>
        <p:txBody>
          <a:bodyPr>
            <a:normAutofit fontScale="90000"/>
          </a:bodyPr>
          <a:lstStyle/>
          <a:p>
            <a:pPr algn="ctr"/>
            <a:r>
              <a:rPr lang="en-GB" sz="2800" dirty="0"/>
              <a:t>Detecting other ways of presenting the data in spreadsheet and suitably implement them.</a:t>
            </a:r>
            <a:br>
              <a:rPr lang="en-GB" sz="2800" dirty="0"/>
            </a:br>
            <a:endParaRPr lang="en-GB" dirty="0"/>
          </a:p>
        </p:txBody>
      </p:sp>
      <p:sp>
        <p:nvSpPr>
          <p:cNvPr id="3" name="Content Placeholder 2">
            <a:extLst>
              <a:ext uri="{FF2B5EF4-FFF2-40B4-BE49-F238E27FC236}">
                <a16:creationId xmlns:a16="http://schemas.microsoft.com/office/drawing/2014/main" id="{F208B73B-9F91-D049-7225-9B2F6C3F206C}"/>
              </a:ext>
            </a:extLst>
          </p:cNvPr>
          <p:cNvSpPr>
            <a:spLocks noGrp="1"/>
          </p:cNvSpPr>
          <p:nvPr>
            <p:ph idx="1"/>
          </p:nvPr>
        </p:nvSpPr>
        <p:spPr>
          <a:xfrm>
            <a:off x="186813" y="1297858"/>
            <a:ext cx="11838039" cy="5364199"/>
          </a:xfrm>
        </p:spPr>
        <p:txBody>
          <a:bodyPr/>
          <a:lstStyle/>
          <a:p>
            <a:r>
              <a:rPr lang="en-GB" b="0" i="0" dirty="0">
                <a:solidFill>
                  <a:schemeClr val="tx1">
                    <a:lumMod val="95000"/>
                    <a:lumOff val="5000"/>
                  </a:schemeClr>
                </a:solidFill>
                <a:effectLst/>
                <a:latin typeface="Times New Roman" panose="02020603050405020304" pitchFamily="18" charset="0"/>
                <a:cs typeface="Times New Roman" panose="02020603050405020304" pitchFamily="18" charset="0"/>
              </a:rPr>
              <a:t>The process of collecting the data and </a:t>
            </a:r>
            <a:r>
              <a:rPr lang="en-GB" b="0" i="0" dirty="0" err="1">
                <a:solidFill>
                  <a:schemeClr val="tx1">
                    <a:lumMod val="95000"/>
                    <a:lumOff val="5000"/>
                  </a:schemeClr>
                </a:solidFill>
                <a:effectLst/>
                <a:latin typeface="Times New Roman" panose="02020603050405020304" pitchFamily="18" charset="0"/>
                <a:cs typeface="Times New Roman" panose="02020603050405020304" pitchFamily="18" charset="0"/>
              </a:rPr>
              <a:t>analyzing</a:t>
            </a:r>
            <a:r>
              <a:rPr lang="en-GB" b="0" i="0" dirty="0">
                <a:solidFill>
                  <a:schemeClr val="tx1">
                    <a:lumMod val="95000"/>
                    <a:lumOff val="5000"/>
                  </a:schemeClr>
                </a:solidFill>
                <a:effectLst/>
                <a:latin typeface="Times New Roman" panose="02020603050405020304" pitchFamily="18" charset="0"/>
                <a:cs typeface="Times New Roman" panose="02020603050405020304" pitchFamily="18" charset="0"/>
              </a:rPr>
              <a:t> that data in large quantity is known as statistics. It is a branch of mathematics trading with the collection, analysis, interpretation, and presentation of numeral facts and figures.</a:t>
            </a:r>
          </a:p>
          <a:p>
            <a:pPr>
              <a:buFont typeface="Wingdings" panose="05000000000000000000" pitchFamily="2" charset="2"/>
              <a:buChar char="Ø"/>
            </a:pPr>
            <a:r>
              <a:rPr lang="en-GB" b="1" i="0" dirty="0">
                <a:solidFill>
                  <a:schemeClr val="tx1">
                    <a:lumMod val="95000"/>
                    <a:lumOff val="5000"/>
                  </a:schemeClr>
                </a:solidFill>
                <a:effectLst/>
                <a:latin typeface="Times New Roman" panose="02020603050405020304" pitchFamily="18" charset="0"/>
                <a:cs typeface="Times New Roman" panose="02020603050405020304" pitchFamily="18" charset="0"/>
              </a:rPr>
              <a:t>Bar Chart</a:t>
            </a:r>
            <a:r>
              <a:rPr lang="en-GB" dirty="0">
                <a:solidFill>
                  <a:schemeClr val="tx1">
                    <a:lumMod val="95000"/>
                    <a:lumOff val="5000"/>
                  </a:schemeClr>
                </a:solidFill>
                <a:latin typeface="Times New Roman" panose="02020603050405020304" pitchFamily="18" charset="0"/>
                <a:cs typeface="Times New Roman" panose="02020603050405020304" pitchFamily="18" charset="0"/>
              </a:rPr>
              <a:t>: </a:t>
            </a:r>
            <a:r>
              <a:rPr lang="en-GB" b="0" i="0" dirty="0">
                <a:solidFill>
                  <a:schemeClr val="tx1">
                    <a:lumMod val="95000"/>
                    <a:lumOff val="5000"/>
                  </a:schemeClr>
                </a:solidFill>
                <a:effectLst/>
                <a:latin typeface="Times New Roman" panose="02020603050405020304" pitchFamily="18" charset="0"/>
                <a:cs typeface="Times New Roman" panose="02020603050405020304" pitchFamily="18" charset="0"/>
              </a:rPr>
              <a:t>Bar chart helps us to represent the collected data visually. The collected data can be visualized horizontally or vertically in a bar chart like amounts and frequency. It can be grouped or single. It helps us in comparing different items. By looking at all the bars, it is easy to say which types in a group of data influence the other.</a:t>
            </a:r>
          </a:p>
          <a:p>
            <a:pPr>
              <a:buFont typeface="Wingdings" panose="05000000000000000000" pitchFamily="2" charset="2"/>
              <a:buChar char="Ø"/>
            </a:pPr>
            <a:r>
              <a:rPr lang="en-GB" b="1" i="0" dirty="0">
                <a:solidFill>
                  <a:schemeClr val="tx1">
                    <a:lumMod val="95000"/>
                    <a:lumOff val="5000"/>
                  </a:schemeClr>
                </a:solidFill>
                <a:effectLst/>
                <a:latin typeface="Times New Roman" panose="02020603050405020304" pitchFamily="18" charset="0"/>
                <a:cs typeface="Times New Roman" panose="02020603050405020304" pitchFamily="18" charset="0"/>
              </a:rPr>
              <a:t>Histogram</a:t>
            </a:r>
            <a:r>
              <a:rPr lang="en-GB" b="1" dirty="0">
                <a:solidFill>
                  <a:schemeClr val="tx1">
                    <a:lumMod val="95000"/>
                    <a:lumOff val="5000"/>
                  </a:schemeClr>
                </a:solidFill>
                <a:latin typeface="Times New Roman" panose="02020603050405020304" pitchFamily="18" charset="0"/>
                <a:cs typeface="Times New Roman" panose="02020603050405020304" pitchFamily="18" charset="0"/>
              </a:rPr>
              <a:t>: </a:t>
            </a:r>
            <a:r>
              <a:rPr lang="en-GB" b="0" i="0" dirty="0">
                <a:solidFill>
                  <a:schemeClr val="tx1">
                    <a:lumMod val="95000"/>
                    <a:lumOff val="5000"/>
                  </a:schemeClr>
                </a:solidFill>
                <a:effectLst/>
                <a:latin typeface="Times New Roman" panose="02020603050405020304" pitchFamily="18" charset="0"/>
                <a:cs typeface="Times New Roman" panose="02020603050405020304" pitchFamily="18" charset="0"/>
              </a:rPr>
              <a:t>A histogram is the graphical representation of data. It is similar to the appearance of a bar graph but there is a lot of difference between histogram and bar graph because a bar graph helps to measure the frequency of categorical data. A categorical data means it is based on two or more categories like gender, months, etc. Whereas histogram is used for quantitative data.</a:t>
            </a:r>
          </a:p>
          <a:p>
            <a:pPr>
              <a:buFont typeface="Wingdings" panose="05000000000000000000" pitchFamily="2" charset="2"/>
              <a:buChar char="Ø"/>
            </a:pPr>
            <a:r>
              <a:rPr lang="en-GB" b="1" i="0" dirty="0">
                <a:solidFill>
                  <a:schemeClr val="tx1">
                    <a:lumMod val="95000"/>
                    <a:lumOff val="5000"/>
                  </a:schemeClr>
                </a:solidFill>
                <a:effectLst/>
                <a:latin typeface="Times New Roman" panose="02020603050405020304" pitchFamily="18" charset="0"/>
                <a:cs typeface="Times New Roman" panose="02020603050405020304" pitchFamily="18" charset="0"/>
              </a:rPr>
              <a:t>Line Graph: </a:t>
            </a:r>
            <a:r>
              <a:rPr lang="en-GB" b="0" i="0" dirty="0">
                <a:solidFill>
                  <a:schemeClr val="tx1">
                    <a:lumMod val="95000"/>
                    <a:lumOff val="5000"/>
                  </a:schemeClr>
                </a:solidFill>
                <a:effectLst/>
                <a:latin typeface="Times New Roman" panose="02020603050405020304" pitchFamily="18" charset="0"/>
                <a:cs typeface="Times New Roman" panose="02020603050405020304" pitchFamily="18" charset="0"/>
              </a:rPr>
              <a:t>The graph which uses lines and points to present the change in time is known as a line graph. Line graphs can be based on the number of animals left on earth, the increasing population of the world day by day, or the increasing or decreasing the number of bitcoins day by day, etc. The line graphs tell us about the changes occurring across the world over time. In a  line graph, we can tell about two or more types of changes occurring around the world.</a:t>
            </a:r>
          </a:p>
          <a:p>
            <a:pPr>
              <a:buFont typeface="Wingdings" panose="05000000000000000000" pitchFamily="2" charset="2"/>
              <a:buChar char="Ø"/>
            </a:pPr>
            <a:endParaRPr lang="en-GB" b="1" i="0" dirty="0">
              <a:solidFill>
                <a:schemeClr val="tx1">
                  <a:lumMod val="95000"/>
                  <a:lumOff val="5000"/>
                </a:schemeClr>
              </a:solidFill>
              <a:effectLst/>
              <a:latin typeface="Times New Roman" panose="02020603050405020304" pitchFamily="18" charset="0"/>
              <a:cs typeface="Times New Roman" panose="02020603050405020304" pitchFamily="18" charset="0"/>
            </a:endParaRPr>
          </a:p>
          <a:p>
            <a:endParaRPr lang="en-GB" dirty="0"/>
          </a:p>
        </p:txBody>
      </p:sp>
    </p:spTree>
    <p:extLst>
      <p:ext uri="{BB962C8B-B14F-4D97-AF65-F5344CB8AC3E}">
        <p14:creationId xmlns:p14="http://schemas.microsoft.com/office/powerpoint/2010/main" val="14322953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98A3B19-7483-0E58-6342-9475D527052E}"/>
              </a:ext>
            </a:extLst>
          </p:cNvPr>
          <p:cNvSpPr>
            <a:spLocks noGrp="1"/>
          </p:cNvSpPr>
          <p:nvPr>
            <p:ph idx="1"/>
          </p:nvPr>
        </p:nvSpPr>
        <p:spPr>
          <a:xfrm>
            <a:off x="952500" y="265471"/>
            <a:ext cx="10287000" cy="5911491"/>
          </a:xfrm>
        </p:spPr>
        <p:txBody>
          <a:bodyPr/>
          <a:lstStyle/>
          <a:p>
            <a:r>
              <a:rPr lang="en-GB" b="1" i="0" dirty="0">
                <a:solidFill>
                  <a:schemeClr val="tx1">
                    <a:lumMod val="95000"/>
                    <a:lumOff val="5000"/>
                  </a:schemeClr>
                </a:solidFill>
                <a:effectLst/>
                <a:latin typeface="Times New Roman" panose="02020603050405020304" pitchFamily="18" charset="0"/>
                <a:cs typeface="Times New Roman" panose="02020603050405020304" pitchFamily="18" charset="0"/>
              </a:rPr>
              <a:t>Pie Chart : </a:t>
            </a:r>
            <a:r>
              <a:rPr lang="en-GB" b="0" i="0" dirty="0">
                <a:solidFill>
                  <a:schemeClr val="tx1">
                    <a:lumMod val="95000"/>
                    <a:lumOff val="5000"/>
                  </a:schemeClr>
                </a:solidFill>
                <a:effectLst/>
                <a:latin typeface="Times New Roman" panose="02020603050405020304" pitchFamily="18" charset="0"/>
                <a:cs typeface="Times New Roman" panose="02020603050405020304" pitchFamily="18" charset="0"/>
              </a:rPr>
              <a:t>Pie chart is a type of graph that involves a structural graphic representation of numerical proportion. It can be replaced in most cases by other plots like a bar chart, box plot, dot plot, etc. As per the research, it is shown that it is difficult to compare the different sections of a given pie chart, or if it is to compare data across different pie charts.</a:t>
            </a:r>
          </a:p>
          <a:p>
            <a:r>
              <a:rPr lang="en-GB" b="1" dirty="0">
                <a:solidFill>
                  <a:srgbClr val="111111"/>
                </a:solidFill>
                <a:latin typeface="Times New Roman" panose="02020603050405020304" pitchFamily="18" charset="0"/>
                <a:cs typeface="Times New Roman" panose="02020603050405020304" pitchFamily="18" charset="0"/>
              </a:rPr>
              <a:t>P</a:t>
            </a:r>
            <a:r>
              <a:rPr lang="en-GB" b="1" i="0" dirty="0">
                <a:solidFill>
                  <a:srgbClr val="111111"/>
                </a:solidFill>
                <a:effectLst/>
                <a:latin typeface="Times New Roman" panose="02020603050405020304" pitchFamily="18" charset="0"/>
                <a:cs typeface="Times New Roman" panose="02020603050405020304" pitchFamily="18" charset="0"/>
              </a:rPr>
              <a:t>ivot </a:t>
            </a:r>
            <a:r>
              <a:rPr lang="en-GB" b="1" dirty="0">
                <a:solidFill>
                  <a:srgbClr val="111111"/>
                </a:solidFill>
                <a:latin typeface="Times New Roman" panose="02020603050405020304" pitchFamily="18" charset="0"/>
                <a:cs typeface="Times New Roman" panose="02020603050405020304" pitchFamily="18" charset="0"/>
              </a:rPr>
              <a:t>C</a:t>
            </a:r>
            <a:r>
              <a:rPr lang="en-GB" b="1" i="0" dirty="0">
                <a:solidFill>
                  <a:srgbClr val="111111"/>
                </a:solidFill>
                <a:effectLst/>
                <a:latin typeface="Times New Roman" panose="02020603050405020304" pitchFamily="18" charset="0"/>
                <a:cs typeface="Times New Roman" panose="02020603050405020304" pitchFamily="18" charset="0"/>
              </a:rPr>
              <a:t>hart </a:t>
            </a:r>
            <a:r>
              <a:rPr lang="en-GB" b="0" i="0" dirty="0">
                <a:solidFill>
                  <a:srgbClr val="111111"/>
                </a:solidFill>
                <a:effectLst/>
                <a:latin typeface="Times New Roman" panose="02020603050405020304" pitchFamily="18" charset="0"/>
                <a:cs typeface="Times New Roman" panose="02020603050405020304" pitchFamily="18" charset="0"/>
              </a:rPr>
              <a:t>: A pivot chart in Excel is a</a:t>
            </a:r>
            <a:r>
              <a:rPr lang="en-GB" b="1" i="0" dirty="0">
                <a:solidFill>
                  <a:srgbClr val="111111"/>
                </a:solidFill>
                <a:effectLst/>
                <a:latin typeface="Times New Roman" panose="02020603050405020304" pitchFamily="18" charset="0"/>
                <a:cs typeface="Times New Roman" panose="02020603050405020304" pitchFamily="18" charset="0"/>
              </a:rPr>
              <a:t> visual representation of the data</a:t>
            </a:r>
            <a:r>
              <a:rPr lang="en-GB" b="0" i="0" dirty="0">
                <a:solidFill>
                  <a:srgbClr val="111111"/>
                </a:solidFill>
                <a:effectLst/>
                <a:latin typeface="Times New Roman" panose="02020603050405020304" pitchFamily="18" charset="0"/>
                <a:cs typeface="Times New Roman" panose="02020603050405020304" pitchFamily="18" charset="0"/>
              </a:rPr>
              <a:t>. It gives you the big picture of your raw data. It allows you to analyse data using various types of graphs and layouts.</a:t>
            </a:r>
          </a:p>
          <a:p>
            <a:endParaRPr lang="en-GB" b="0" i="0" dirty="0">
              <a:solidFill>
                <a:schemeClr val="tx1">
                  <a:lumMod val="95000"/>
                  <a:lumOff val="5000"/>
                </a:schemeClr>
              </a:solidFill>
              <a:effectLst/>
              <a:latin typeface="Times New Roman" panose="02020603050405020304" pitchFamily="18" charset="0"/>
              <a:cs typeface="Times New Roman" panose="02020603050405020304" pitchFamily="18" charset="0"/>
            </a:endParaRPr>
          </a:p>
          <a:p>
            <a:endParaRPr lang="en-GB" dirty="0">
              <a:solidFill>
                <a:schemeClr val="tx1">
                  <a:lumMod val="95000"/>
                  <a:lumOff val="5000"/>
                </a:schemeClr>
              </a:solidFill>
            </a:endParaRPr>
          </a:p>
        </p:txBody>
      </p:sp>
    </p:spTree>
    <p:extLst>
      <p:ext uri="{BB962C8B-B14F-4D97-AF65-F5344CB8AC3E}">
        <p14:creationId xmlns:p14="http://schemas.microsoft.com/office/powerpoint/2010/main" val="11359477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9EE8C1-73D0-615E-B702-6D0B144DDDD6}"/>
              </a:ext>
            </a:extLst>
          </p:cNvPr>
          <p:cNvSpPr>
            <a:spLocks noGrp="1"/>
          </p:cNvSpPr>
          <p:nvPr>
            <p:ph type="title"/>
          </p:nvPr>
        </p:nvSpPr>
        <p:spPr/>
        <p:txBody>
          <a:bodyPr/>
          <a:lstStyle/>
          <a:p>
            <a:pPr algn="ctr"/>
            <a:r>
              <a:rPr lang="en-GB" sz="2800" dirty="0"/>
              <a:t>Make the decision and justify it</a:t>
            </a:r>
            <a:endParaRPr lang="en-GB" dirty="0"/>
          </a:p>
        </p:txBody>
      </p:sp>
      <p:sp>
        <p:nvSpPr>
          <p:cNvPr id="3" name="Content Placeholder 2">
            <a:extLst>
              <a:ext uri="{FF2B5EF4-FFF2-40B4-BE49-F238E27FC236}">
                <a16:creationId xmlns:a16="http://schemas.microsoft.com/office/drawing/2014/main" id="{A5C8D01C-EB1F-0B3E-18E2-C3DC2060DFF8}"/>
              </a:ext>
            </a:extLst>
          </p:cNvPr>
          <p:cNvSpPr>
            <a:spLocks noGrp="1"/>
          </p:cNvSpPr>
          <p:nvPr>
            <p:ph idx="1"/>
          </p:nvPr>
        </p:nvSpPr>
        <p:spPr/>
        <p:txBody>
          <a:bodyPr/>
          <a:lstStyle/>
          <a:p>
            <a:r>
              <a:rPr lang="en-GB" b="0" i="0" dirty="0">
                <a:solidFill>
                  <a:srgbClr val="111111"/>
                </a:solidFill>
                <a:effectLst/>
                <a:latin typeface="Times New Roman" panose="02020603050405020304" pitchFamily="18" charset="0"/>
                <a:cs typeface="Times New Roman" panose="02020603050405020304" pitchFamily="18" charset="0"/>
              </a:rPr>
              <a:t>While Justifying the data model we need to make sure we consider that why we choose that model and how efficiently and easily it shows the relevant data.</a:t>
            </a:r>
          </a:p>
          <a:p>
            <a:r>
              <a:rPr lang="en-GB" b="0" i="0" dirty="0">
                <a:solidFill>
                  <a:srgbClr val="111111"/>
                </a:solidFill>
                <a:effectLst/>
                <a:latin typeface="Times New Roman" panose="02020603050405020304" pitchFamily="18" charset="0"/>
                <a:cs typeface="Times New Roman" panose="02020603050405020304" pitchFamily="18" charset="0"/>
              </a:rPr>
              <a:t>You also need to consider how appropriate and accurate it is when predicting something outside of the data which has been given to us.</a:t>
            </a:r>
          </a:p>
          <a:p>
            <a:r>
              <a:rPr lang="en-GB" dirty="0">
                <a:solidFill>
                  <a:srgbClr val="111111"/>
                </a:solidFill>
                <a:latin typeface="Times New Roman" panose="02020603050405020304" pitchFamily="18" charset="0"/>
                <a:cs typeface="Times New Roman" panose="02020603050405020304" pitchFamily="18" charset="0"/>
              </a:rPr>
              <a:t>The data model should be able to give all the alternate results.</a:t>
            </a:r>
            <a:endParaRPr lang="en-GB"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109960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566AA6-62BB-F1FB-855D-98D63B5E583B}"/>
              </a:ext>
            </a:extLst>
          </p:cNvPr>
          <p:cNvSpPr>
            <a:spLocks noGrp="1"/>
          </p:cNvSpPr>
          <p:nvPr>
            <p:ph type="title"/>
          </p:nvPr>
        </p:nvSpPr>
        <p:spPr/>
        <p:txBody>
          <a:bodyPr>
            <a:noAutofit/>
          </a:bodyPr>
          <a:lstStyle/>
          <a:p>
            <a:pPr algn="ctr"/>
            <a:r>
              <a:rPr lang="en-GB" sz="2000" dirty="0">
                <a:latin typeface="Times New Roman" panose="02020603050405020304" pitchFamily="18" charset="0"/>
                <a:cs typeface="Times New Roman" panose="02020603050405020304" pitchFamily="18" charset="0"/>
              </a:rPr>
              <a:t>Communicating and sharing with fellow clients or colleagues </a:t>
            </a:r>
            <a:br>
              <a:rPr lang="en-GB" sz="2000" dirty="0">
                <a:latin typeface="Times New Roman" panose="02020603050405020304" pitchFamily="18" charset="0"/>
                <a:cs typeface="Times New Roman" panose="02020603050405020304" pitchFamily="18" charset="0"/>
              </a:rPr>
            </a:br>
            <a:endParaRPr lang="en-GB" sz="2000" dirty="0"/>
          </a:p>
        </p:txBody>
      </p:sp>
      <p:sp>
        <p:nvSpPr>
          <p:cNvPr id="3" name="Content Placeholder 2">
            <a:extLst>
              <a:ext uri="{FF2B5EF4-FFF2-40B4-BE49-F238E27FC236}">
                <a16:creationId xmlns:a16="http://schemas.microsoft.com/office/drawing/2014/main" id="{4C1E5DF6-DB1F-068A-7BC8-920CEA27480E}"/>
              </a:ext>
            </a:extLst>
          </p:cNvPr>
          <p:cNvSpPr>
            <a:spLocks noGrp="1"/>
          </p:cNvSpPr>
          <p:nvPr>
            <p:ph idx="1"/>
          </p:nvPr>
        </p:nvSpPr>
        <p:spPr/>
        <p:txBody>
          <a:bodyPr/>
          <a:lstStyle/>
          <a:p>
            <a:r>
              <a:rPr lang="en-GB" dirty="0">
                <a:latin typeface="Times New Roman" panose="02020603050405020304" pitchFamily="18" charset="0"/>
                <a:cs typeface="Times New Roman" panose="02020603050405020304" pitchFamily="18" charset="0"/>
              </a:rPr>
              <a:t>Communication is one of the vital part of Data Modelling and Its very important that if any data models has been created should be shared and looked by the collages or client First so they can know that has the Model been created efficient enough to meet their needs.</a:t>
            </a:r>
          </a:p>
          <a:p>
            <a:r>
              <a:rPr lang="en-GB" b="1" i="0" dirty="0">
                <a:solidFill>
                  <a:schemeClr val="tx1">
                    <a:lumMod val="95000"/>
                    <a:lumOff val="5000"/>
                  </a:schemeClr>
                </a:solidFill>
                <a:effectLst/>
                <a:latin typeface="Times New Roman" panose="02020603050405020304" pitchFamily="18" charset="0"/>
                <a:cs typeface="Times New Roman" panose="02020603050405020304" pitchFamily="18" charset="0"/>
              </a:rPr>
              <a:t>User-acceptance tests</a:t>
            </a:r>
            <a:r>
              <a:rPr lang="en-GB" b="0" i="0" dirty="0">
                <a:solidFill>
                  <a:schemeClr val="tx1">
                    <a:lumMod val="95000"/>
                    <a:lumOff val="5000"/>
                  </a:schemeClr>
                </a:solidFill>
                <a:effectLst/>
                <a:latin typeface="Times New Roman" panose="02020603050405020304" pitchFamily="18" charset="0"/>
                <a:cs typeface="Times New Roman" panose="02020603050405020304" pitchFamily="18" charset="0"/>
              </a:rPr>
              <a:t> </a:t>
            </a:r>
            <a:r>
              <a:rPr lang="en-GB" dirty="0">
                <a:solidFill>
                  <a:schemeClr val="tx1">
                    <a:lumMod val="95000"/>
                    <a:lumOff val="5000"/>
                  </a:schemeClr>
                </a:solidFill>
                <a:latin typeface="Times New Roman" panose="02020603050405020304" pitchFamily="18" charset="0"/>
                <a:cs typeface="Times New Roman" panose="02020603050405020304" pitchFamily="18" charset="0"/>
              </a:rPr>
              <a:t>is important to </a:t>
            </a:r>
            <a:r>
              <a:rPr lang="en-GB" b="0" i="0" dirty="0">
                <a:solidFill>
                  <a:schemeClr val="tx1">
                    <a:lumMod val="95000"/>
                    <a:lumOff val="5000"/>
                  </a:schemeClr>
                </a:solidFill>
                <a:effectLst/>
                <a:latin typeface="Times New Roman" panose="02020603050405020304" pitchFamily="18" charset="0"/>
                <a:cs typeface="Times New Roman" panose="02020603050405020304" pitchFamily="18" charset="0"/>
              </a:rPr>
              <a:t>ensure that the database is aligned with the business objectives. They are conducted by the customers of the database models, usually people from the business who would use the system, developers of applications or downstream reporting systems, as well as training staff</a:t>
            </a:r>
            <a:r>
              <a:rPr lang="en-GB" b="0" i="0" dirty="0">
                <a:solidFill>
                  <a:srgbClr val="666666"/>
                </a:solidFill>
                <a:effectLst/>
                <a:latin typeface="Times New Roman" panose="02020603050405020304" pitchFamily="18" charset="0"/>
                <a:cs typeface="Times New Roman" panose="02020603050405020304" pitchFamily="18" charset="0"/>
              </a:rPr>
              <a:t>.</a:t>
            </a:r>
            <a:endParaRPr lang="en-GB"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336751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 name="Rectangle 12">
            <a:extLst>
              <a:ext uri="{FF2B5EF4-FFF2-40B4-BE49-F238E27FC236}">
                <a16:creationId xmlns:a16="http://schemas.microsoft.com/office/drawing/2014/main" id="{F5258B98-3BD5-0A20-B0E7-944EAEB265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510612"/>
            <a:ext cx="12192000" cy="3347388"/>
          </a:xfrm>
          <a:prstGeom prst="rect">
            <a:avLst/>
          </a:prstGeom>
          <a:gradFill>
            <a:gsLst>
              <a:gs pos="14000">
                <a:schemeClr val="accent1">
                  <a:lumMod val="60000"/>
                  <a:lumOff val="40000"/>
                  <a:alpha val="0"/>
                </a:schemeClr>
              </a:gs>
              <a:gs pos="100000">
                <a:schemeClr val="accent1">
                  <a:lumMod val="60000"/>
                  <a:lumOff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Straight Connector 14">
            <a:extLst>
              <a:ext uri="{FF2B5EF4-FFF2-40B4-BE49-F238E27FC236}">
                <a16:creationId xmlns:a16="http://schemas.microsoft.com/office/drawing/2014/main" id="{1C74AEE6-9CA7-5247-DC34-99634247DF5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638300" y="4596637"/>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32" name="Rectangle 16">
            <a:extLst>
              <a:ext uri="{FF2B5EF4-FFF2-40B4-BE49-F238E27FC236}">
                <a16:creationId xmlns:a16="http://schemas.microsoft.com/office/drawing/2014/main" id="{0760E4C7-47B8-4356-ABCA-CC9C79E2D2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8" descr="Computer script on a screen">
            <a:extLst>
              <a:ext uri="{FF2B5EF4-FFF2-40B4-BE49-F238E27FC236}">
                <a16:creationId xmlns:a16="http://schemas.microsoft.com/office/drawing/2014/main" id="{2881FB3A-E803-ED58-CB09-89F81EF0A099}"/>
              </a:ext>
            </a:extLst>
          </p:cNvPr>
          <p:cNvPicPr>
            <a:picLocks noChangeAspect="1"/>
          </p:cNvPicPr>
          <p:nvPr/>
        </p:nvPicPr>
        <p:blipFill rotWithShape="1">
          <a:blip r:embed="rId2">
            <a:alphaModFix/>
          </a:blip>
          <a:srcRect t="5990" b="9759"/>
          <a:stretch/>
        </p:blipFill>
        <p:spPr>
          <a:xfrm>
            <a:off x="20" y="1571"/>
            <a:ext cx="12191980" cy="6856429"/>
          </a:xfrm>
          <a:prstGeom prst="rect">
            <a:avLst/>
          </a:prstGeom>
        </p:spPr>
      </p:pic>
      <p:sp>
        <p:nvSpPr>
          <p:cNvPr id="34" name="Freeform: Shape 18">
            <a:extLst>
              <a:ext uri="{FF2B5EF4-FFF2-40B4-BE49-F238E27FC236}">
                <a16:creationId xmlns:a16="http://schemas.microsoft.com/office/drawing/2014/main" id="{3F0586C3-A19F-D214-ABDE-30AD5B6669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17342" y="1250342"/>
            <a:ext cx="4357316" cy="4357316"/>
          </a:xfrm>
          <a:custGeom>
            <a:avLst/>
            <a:gdLst>
              <a:gd name="connsiteX0" fmla="*/ 2178658 w 4357316"/>
              <a:gd name="connsiteY0" fmla="*/ 0 h 4357316"/>
              <a:gd name="connsiteX1" fmla="*/ 4357316 w 4357316"/>
              <a:gd name="connsiteY1" fmla="*/ 2178658 h 4357316"/>
              <a:gd name="connsiteX2" fmla="*/ 2178658 w 4357316"/>
              <a:gd name="connsiteY2" fmla="*/ 4357316 h 4357316"/>
              <a:gd name="connsiteX3" fmla="*/ 0 w 4357316"/>
              <a:gd name="connsiteY3" fmla="*/ 2178658 h 4357316"/>
              <a:gd name="connsiteX4" fmla="*/ 2178658 w 4357316"/>
              <a:gd name="connsiteY4" fmla="*/ 0 h 43573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57316" h="4357316">
                <a:moveTo>
                  <a:pt x="2178658" y="0"/>
                </a:moveTo>
                <a:cubicBezTo>
                  <a:pt x="3381898" y="0"/>
                  <a:pt x="4357316" y="975418"/>
                  <a:pt x="4357316" y="2178658"/>
                </a:cubicBezTo>
                <a:cubicBezTo>
                  <a:pt x="4357316" y="3381898"/>
                  <a:pt x="3381898" y="4357316"/>
                  <a:pt x="2178658" y="4357316"/>
                </a:cubicBezTo>
                <a:cubicBezTo>
                  <a:pt x="975418" y="4357316"/>
                  <a:pt x="0" y="3381898"/>
                  <a:pt x="0" y="2178658"/>
                </a:cubicBezTo>
                <a:cubicBezTo>
                  <a:pt x="0" y="975418"/>
                  <a:pt x="975418" y="0"/>
                  <a:pt x="2178658" y="0"/>
                </a:cubicBezTo>
                <a:close/>
              </a:path>
            </a:pathLst>
          </a:custGeom>
          <a:gradFill>
            <a:gsLst>
              <a:gs pos="0">
                <a:schemeClr val="accent1">
                  <a:lumMod val="60000"/>
                  <a:lumOff val="40000"/>
                  <a:alpha val="20000"/>
                </a:schemeClr>
              </a:gs>
              <a:gs pos="70000">
                <a:schemeClr val="accent1">
                  <a:lumMod val="60000"/>
                  <a:lumOff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F7FBB1FE-9EC8-9DE9-5822-159791C7F2DF}"/>
              </a:ext>
            </a:extLst>
          </p:cNvPr>
          <p:cNvSpPr>
            <a:spLocks noGrp="1"/>
          </p:cNvSpPr>
          <p:nvPr>
            <p:ph type="title"/>
          </p:nvPr>
        </p:nvSpPr>
        <p:spPr>
          <a:xfrm>
            <a:off x="4328161" y="1936955"/>
            <a:ext cx="3535679" cy="2017725"/>
          </a:xfrm>
        </p:spPr>
        <p:txBody>
          <a:bodyPr vert="horz" lIns="91440" tIns="45720" rIns="91440" bIns="45720" rtlCol="0" anchor="b">
            <a:noAutofit/>
          </a:bodyPr>
          <a:lstStyle/>
          <a:p>
            <a:pPr algn="ctr">
              <a:lnSpc>
                <a:spcPct val="110000"/>
              </a:lnSpc>
            </a:pPr>
            <a:r>
              <a:rPr lang="en-US" sz="1600" dirty="0">
                <a:effectLst/>
              </a:rPr>
              <a:t>Explain how the features of spreadsheet software are used to support the decision-making process.</a:t>
            </a:r>
            <a:br>
              <a:rPr lang="en-US" sz="1400" dirty="0">
                <a:effectLst/>
              </a:rPr>
            </a:br>
            <a:endParaRPr lang="en-US" sz="1400" dirty="0"/>
          </a:p>
        </p:txBody>
      </p:sp>
      <p:cxnSp>
        <p:nvCxnSpPr>
          <p:cNvPr id="35" name="Straight Connector 20">
            <a:extLst>
              <a:ext uri="{FF2B5EF4-FFF2-40B4-BE49-F238E27FC236}">
                <a16:creationId xmlns:a16="http://schemas.microsoft.com/office/drawing/2014/main" id="{414C5C93-B9E9-4392-ADCF-ABF21209DD5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10423" y="3954687"/>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470829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800BCCD-50DA-4945-EF76-A5EFEF68202E}"/>
              </a:ext>
            </a:extLst>
          </p:cNvPr>
          <p:cNvSpPr>
            <a:spLocks noGrp="1"/>
          </p:cNvSpPr>
          <p:nvPr>
            <p:ph idx="1"/>
          </p:nvPr>
        </p:nvSpPr>
        <p:spPr>
          <a:xfrm>
            <a:off x="952500" y="363795"/>
            <a:ext cx="10287000" cy="5813168"/>
          </a:xfrm>
        </p:spPr>
        <p:txBody>
          <a:bodyPr>
            <a:normAutofit/>
          </a:bodyPr>
          <a:lstStyle/>
          <a:p>
            <a:r>
              <a:rPr lang="en-GB" dirty="0">
                <a:solidFill>
                  <a:srgbClr val="231F20"/>
                </a:solidFill>
                <a:effectLst/>
                <a:latin typeface="Times New Roman" panose="02020603050405020304" pitchFamily="18" charset="0"/>
                <a:cs typeface="Times New Roman" panose="02020603050405020304" pitchFamily="18" charset="0"/>
              </a:rPr>
              <a:t>A spreadsheet can be used as a modelling tool. The </a:t>
            </a:r>
            <a:r>
              <a:rPr lang="en-GB" b="1" dirty="0">
                <a:solidFill>
                  <a:srgbClr val="231F20"/>
                </a:solidFill>
                <a:effectLst/>
                <a:latin typeface="Times New Roman" panose="02020603050405020304" pitchFamily="18" charset="0"/>
                <a:cs typeface="Times New Roman" panose="02020603050405020304" pitchFamily="18" charset="0"/>
              </a:rPr>
              <a:t>model</a:t>
            </a:r>
            <a:r>
              <a:rPr lang="en-GB" dirty="0">
                <a:solidFill>
                  <a:srgbClr val="231F20"/>
                </a:solidFill>
                <a:effectLst/>
                <a:latin typeface="Times New Roman" panose="02020603050405020304" pitchFamily="18" charset="0"/>
                <a:cs typeface="Times New Roman" panose="02020603050405020304" pitchFamily="18" charset="0"/>
              </a:rPr>
              <a:t> is controlled by a set of rules using mathematical formulae. These rules can be changed easily to vary the model.</a:t>
            </a:r>
          </a:p>
          <a:p>
            <a:r>
              <a:rPr lang="en-GB" dirty="0">
                <a:solidFill>
                  <a:srgbClr val="231F20"/>
                </a:solidFill>
                <a:effectLst/>
                <a:latin typeface="Times New Roman" panose="02020603050405020304" pitchFamily="18" charset="0"/>
                <a:cs typeface="Times New Roman" panose="02020603050405020304" pitchFamily="18" charset="0"/>
              </a:rPr>
              <a:t>You can use a spreadsheet to model or predict what might happen, based on data you already have.</a:t>
            </a:r>
          </a:p>
          <a:p>
            <a:r>
              <a:rPr lang="en-GB" dirty="0">
                <a:solidFill>
                  <a:srgbClr val="231F20"/>
                </a:solidFill>
                <a:effectLst/>
                <a:latin typeface="Times New Roman" panose="02020603050405020304" pitchFamily="18" charset="0"/>
                <a:cs typeface="Times New Roman" panose="02020603050405020304" pitchFamily="18" charset="0"/>
              </a:rPr>
              <a:t>Being able to answer 'what if?' questions like this is vital as it allows the induvial to predict future trends in his income and outgoings.</a:t>
            </a:r>
          </a:p>
          <a:p>
            <a:r>
              <a:rPr lang="en-GB" dirty="0">
                <a:solidFill>
                  <a:srgbClr val="231F20"/>
                </a:solidFill>
                <a:latin typeface="Times New Roman" panose="02020603050405020304" pitchFamily="18" charset="0"/>
                <a:cs typeface="Times New Roman" panose="02020603050405020304" pitchFamily="18" charset="0"/>
              </a:rPr>
              <a:t>But there several features of spreadsheet that contributes to the outcomes spreadsheets provide are the following below:</a:t>
            </a:r>
          </a:p>
          <a:p>
            <a:pPr>
              <a:buFont typeface="Wingdings" panose="05000000000000000000" pitchFamily="2" charset="2"/>
              <a:buChar char="Ø"/>
            </a:pPr>
            <a:r>
              <a:rPr lang="en-GB" dirty="0">
                <a:solidFill>
                  <a:srgbClr val="231F20"/>
                </a:solidFill>
                <a:effectLst/>
                <a:latin typeface="Times New Roman" panose="02020603050405020304" pitchFamily="18" charset="0"/>
                <a:cs typeface="Times New Roman" panose="02020603050405020304" pitchFamily="18" charset="0"/>
              </a:rPr>
              <a:t>IF statement </a:t>
            </a:r>
          </a:p>
          <a:p>
            <a:pPr>
              <a:buFont typeface="Wingdings" panose="05000000000000000000" pitchFamily="2" charset="2"/>
              <a:buChar char="Ø"/>
            </a:pPr>
            <a:r>
              <a:rPr lang="en-GB" dirty="0">
                <a:solidFill>
                  <a:srgbClr val="231F20"/>
                </a:solidFill>
                <a:effectLst/>
                <a:latin typeface="Times New Roman" panose="02020603050405020304" pitchFamily="18" charset="0"/>
                <a:cs typeface="Times New Roman" panose="02020603050405020304" pitchFamily="18" charset="0"/>
              </a:rPr>
              <a:t>VLOOKUP</a:t>
            </a:r>
          </a:p>
          <a:p>
            <a:pPr>
              <a:buFont typeface="Wingdings" panose="05000000000000000000" pitchFamily="2" charset="2"/>
              <a:buChar char="Ø"/>
            </a:pPr>
            <a:r>
              <a:rPr lang="en-GB" b="0" i="0" dirty="0">
                <a:solidFill>
                  <a:srgbClr val="231F20"/>
                </a:solidFill>
                <a:effectLst/>
                <a:latin typeface="Times New Roman" panose="02020603050405020304" pitchFamily="18" charset="0"/>
                <a:cs typeface="Times New Roman" panose="02020603050405020304" pitchFamily="18" charset="0"/>
              </a:rPr>
              <a:t>Charts and graphs provide a </a:t>
            </a:r>
            <a:r>
              <a:rPr lang="en-GB" b="1" i="0" dirty="0">
                <a:solidFill>
                  <a:srgbClr val="231F20"/>
                </a:solidFill>
                <a:effectLst/>
                <a:latin typeface="Times New Roman" panose="02020603050405020304" pitchFamily="18" charset="0"/>
                <a:cs typeface="Times New Roman" panose="02020603050405020304" pitchFamily="18" charset="0"/>
              </a:rPr>
              <a:t>visual representation</a:t>
            </a:r>
            <a:r>
              <a:rPr lang="en-GB" b="0" i="0" dirty="0">
                <a:solidFill>
                  <a:srgbClr val="231F20"/>
                </a:solidFill>
                <a:effectLst/>
                <a:latin typeface="Times New Roman" panose="02020603050405020304" pitchFamily="18" charset="0"/>
                <a:cs typeface="Times New Roman" panose="02020603050405020304" pitchFamily="18" charset="0"/>
              </a:rPr>
              <a:t> of data, which can often make it easier to understand.</a:t>
            </a:r>
          </a:p>
          <a:p>
            <a:pPr marL="0" indent="0">
              <a:buNone/>
            </a:pPr>
            <a:r>
              <a:rPr lang="en-GB" dirty="0">
                <a:solidFill>
                  <a:srgbClr val="231F20"/>
                </a:solidFill>
                <a:latin typeface="Times New Roman" panose="02020603050405020304" pitchFamily="18" charset="0"/>
                <a:cs typeface="Times New Roman" panose="02020603050405020304" pitchFamily="18" charset="0"/>
              </a:rPr>
              <a:t>So this are several features through which spreadsheet gives better understanding to the individual of making decision through data models.</a:t>
            </a:r>
            <a:endParaRPr lang="en-GB" b="0" i="0" dirty="0">
              <a:solidFill>
                <a:srgbClr val="231F20"/>
              </a:solidFill>
              <a:effectLst/>
              <a:latin typeface="Times New Roman" panose="02020603050405020304" pitchFamily="18" charset="0"/>
              <a:cs typeface="Times New Roman" panose="02020603050405020304" pitchFamily="18" charset="0"/>
            </a:endParaRPr>
          </a:p>
          <a:p>
            <a:pPr>
              <a:buFont typeface="Wingdings" panose="05000000000000000000" pitchFamily="2" charset="2"/>
              <a:buChar char="Ø"/>
            </a:pPr>
            <a:endParaRPr lang="en-GB" b="1" dirty="0">
              <a:solidFill>
                <a:srgbClr val="231F20"/>
              </a:solidFill>
              <a:effectLst/>
              <a:latin typeface="Times New Roman" panose="02020603050405020304" pitchFamily="18" charset="0"/>
              <a:cs typeface="Times New Roman" panose="02020603050405020304" pitchFamily="18" charset="0"/>
            </a:endParaRPr>
          </a:p>
          <a:p>
            <a:pPr>
              <a:buFont typeface="Wingdings" panose="05000000000000000000" pitchFamily="2" charset="2"/>
              <a:buChar char="Ø"/>
            </a:pPr>
            <a:endParaRPr lang="en-GB" dirty="0">
              <a:solidFill>
                <a:srgbClr val="231F20"/>
              </a:solidFill>
              <a:effectLst/>
              <a:latin typeface="Times New Roman" panose="02020603050405020304" pitchFamily="18" charset="0"/>
              <a:cs typeface="Times New Roman" panose="02020603050405020304" pitchFamily="18" charset="0"/>
            </a:endParaRPr>
          </a:p>
          <a:p>
            <a:pPr marL="0" indent="0">
              <a:buNone/>
            </a:pPr>
            <a:endParaRPr lang="en-GB" b="1" dirty="0">
              <a:solidFill>
                <a:srgbClr val="231F20"/>
              </a:solidFill>
              <a:effectLst/>
              <a:latin typeface="Times New Roman" panose="02020603050405020304" pitchFamily="18" charset="0"/>
              <a:cs typeface="Times New Roman" panose="02020603050405020304" pitchFamily="18" charset="0"/>
            </a:endParaRPr>
          </a:p>
          <a:p>
            <a:pPr marL="0" indent="0">
              <a:buNone/>
            </a:pPr>
            <a:endParaRPr lang="en-GB" dirty="0"/>
          </a:p>
        </p:txBody>
      </p:sp>
    </p:spTree>
    <p:extLst>
      <p:ext uri="{BB962C8B-B14F-4D97-AF65-F5344CB8AC3E}">
        <p14:creationId xmlns:p14="http://schemas.microsoft.com/office/powerpoint/2010/main" val="18238521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7B4FB8D-AA31-5036-5954-C8692C074A75}"/>
              </a:ext>
            </a:extLst>
          </p:cNvPr>
          <p:cNvSpPr>
            <a:spLocks noGrp="1"/>
          </p:cNvSpPr>
          <p:nvPr>
            <p:ph idx="1"/>
          </p:nvPr>
        </p:nvSpPr>
        <p:spPr>
          <a:xfrm>
            <a:off x="952500" y="393291"/>
            <a:ext cx="10287000" cy="5783672"/>
          </a:xfrm>
        </p:spPr>
        <p:txBody>
          <a:bodyPr/>
          <a:lstStyle/>
          <a:p>
            <a:r>
              <a:rPr lang="en-GB" b="1" dirty="0">
                <a:latin typeface="Times New Roman" panose="02020603050405020304" pitchFamily="18" charset="0"/>
                <a:cs typeface="Times New Roman" panose="02020603050405020304" pitchFamily="18" charset="0"/>
              </a:rPr>
              <a:t>There are many ways in which Spreadsheet features contributes towards better decision making and some of them are mentioned below:</a:t>
            </a:r>
          </a:p>
          <a:p>
            <a:pPr>
              <a:buFont typeface="Wingdings" panose="05000000000000000000" pitchFamily="2" charset="2"/>
              <a:buChar char="Ø"/>
            </a:pPr>
            <a:r>
              <a:rPr lang="en-GB" b="0" i="0" dirty="0">
                <a:solidFill>
                  <a:srgbClr val="1D1E20"/>
                </a:solidFill>
                <a:effectLst/>
                <a:latin typeface="Times New Roman" panose="02020603050405020304" pitchFamily="18" charset="0"/>
                <a:cs typeface="Times New Roman" panose="02020603050405020304" pitchFamily="18" charset="0"/>
              </a:rPr>
              <a:t>Calculating</a:t>
            </a:r>
          </a:p>
          <a:p>
            <a:pPr>
              <a:buFont typeface="Wingdings" panose="05000000000000000000" pitchFamily="2" charset="2"/>
              <a:buChar char="q"/>
            </a:pPr>
            <a:r>
              <a:rPr lang="en-GB" dirty="0">
                <a:solidFill>
                  <a:srgbClr val="1D1E20"/>
                </a:solidFill>
                <a:latin typeface="Times New Roman" panose="02020603050405020304" pitchFamily="18" charset="0"/>
                <a:cs typeface="Times New Roman" panose="02020603050405020304" pitchFamily="18" charset="0"/>
              </a:rPr>
              <a:t>We sometimes find ourselves</a:t>
            </a:r>
            <a:r>
              <a:rPr lang="en-GB" b="0" i="0" dirty="0">
                <a:solidFill>
                  <a:srgbClr val="1D1E20"/>
                </a:solidFill>
                <a:effectLst/>
                <a:latin typeface="Times New Roman" panose="02020603050405020304" pitchFamily="18" charset="0"/>
                <a:cs typeface="Times New Roman" panose="02020603050405020304" pitchFamily="18" charset="0"/>
              </a:rPr>
              <a:t> running the same calculations over and over again!! </a:t>
            </a:r>
            <a:r>
              <a:rPr lang="en-GB" dirty="0">
                <a:solidFill>
                  <a:srgbClr val="1D1E20"/>
                </a:solidFill>
                <a:latin typeface="Times New Roman" panose="02020603050405020304" pitchFamily="18" charset="0"/>
                <a:cs typeface="Times New Roman" panose="02020603050405020304" pitchFamily="18" charset="0"/>
              </a:rPr>
              <a:t>Now we</a:t>
            </a:r>
            <a:r>
              <a:rPr lang="en-GB" b="0" i="0" dirty="0">
                <a:solidFill>
                  <a:srgbClr val="1D1E20"/>
                </a:solidFill>
                <a:effectLst/>
                <a:latin typeface="Times New Roman" panose="02020603050405020304" pitchFamily="18" charset="0"/>
                <a:cs typeface="Times New Roman" panose="02020603050405020304" pitchFamily="18" charset="0"/>
              </a:rPr>
              <a:t> have a totally customized calculator in Excel by programming your commonly-used formulas. </a:t>
            </a:r>
            <a:endParaRPr lang="en-GB" dirty="0">
              <a:solidFill>
                <a:srgbClr val="1D1E20"/>
              </a:solidFill>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GB" b="0" i="0" dirty="0">
                <a:solidFill>
                  <a:srgbClr val="1D1E20"/>
                </a:solidFill>
                <a:effectLst/>
                <a:latin typeface="Times New Roman" panose="02020603050405020304" pitchFamily="18" charset="0"/>
                <a:cs typeface="Times New Roman" panose="02020603050405020304" pitchFamily="18" charset="0"/>
              </a:rPr>
              <a:t>Accounting</a:t>
            </a:r>
          </a:p>
          <a:p>
            <a:pPr algn="l">
              <a:buFont typeface="Wingdings" panose="05000000000000000000" pitchFamily="2" charset="2"/>
              <a:buChar char="q"/>
            </a:pPr>
            <a:r>
              <a:rPr lang="en-GB" b="0" i="0" dirty="0">
                <a:solidFill>
                  <a:srgbClr val="1D1E20"/>
                </a:solidFill>
                <a:effectLst/>
                <a:latin typeface="Times New Roman" panose="02020603050405020304" pitchFamily="18" charset="0"/>
                <a:cs typeface="Times New Roman" panose="02020603050405020304" pitchFamily="18" charset="0"/>
              </a:rPr>
              <a:t>Budget plans, forecasts, expense tracking, financial reports, loan calculators, and more. Excel was pretty much designed to meet these different accounting needs. Excel even has numerous different spreadsheet templates to make all of those processes that much easier.</a:t>
            </a:r>
          </a:p>
          <a:p>
            <a:pPr>
              <a:buFont typeface="Wingdings" panose="05000000000000000000" pitchFamily="2" charset="2"/>
              <a:buChar char="Ø"/>
            </a:pPr>
            <a:r>
              <a:rPr lang="en-GB" b="0" i="0" dirty="0">
                <a:solidFill>
                  <a:srgbClr val="1D1E20"/>
                </a:solidFill>
                <a:effectLst/>
                <a:latin typeface="Times New Roman" panose="02020603050405020304" pitchFamily="18" charset="0"/>
                <a:cs typeface="Times New Roman" panose="02020603050405020304" pitchFamily="18" charset="0"/>
              </a:rPr>
              <a:t>Charting</a:t>
            </a:r>
          </a:p>
          <a:p>
            <a:pPr algn="l">
              <a:buFont typeface="Wingdings" panose="05000000000000000000" pitchFamily="2" charset="2"/>
              <a:buChar char="q"/>
            </a:pPr>
            <a:r>
              <a:rPr lang="en-GB" b="0" i="0" dirty="0">
                <a:solidFill>
                  <a:srgbClr val="1D1E20"/>
                </a:solidFill>
                <a:effectLst/>
                <a:latin typeface="Times New Roman" panose="02020603050405020304" pitchFamily="18" charset="0"/>
                <a:cs typeface="Times New Roman" panose="02020603050405020304" pitchFamily="18" charset="0"/>
              </a:rPr>
              <a:t>Pie charts, scatter charts, line charts, bar charts, area charts, column charts—the list goes on and on. If we need to find a way to </a:t>
            </a:r>
            <a:r>
              <a:rPr lang="en-GB" dirty="0">
                <a:latin typeface="Times New Roman" panose="02020603050405020304" pitchFamily="18" charset="0"/>
                <a:cs typeface="Times New Roman" panose="02020603050405020304" pitchFamily="18" charset="0"/>
              </a:rPr>
              <a:t>represent data</a:t>
            </a:r>
            <a:r>
              <a:rPr lang="en-GB" b="0" i="0" dirty="0">
                <a:effectLst/>
                <a:latin typeface="Times New Roman" panose="02020603050405020304" pitchFamily="18" charset="0"/>
                <a:cs typeface="Times New Roman" panose="02020603050405020304" pitchFamily="18" charset="0"/>
              </a:rPr>
              <a:t> </a:t>
            </a:r>
            <a:r>
              <a:rPr lang="en-GB" b="0" i="0" dirty="0">
                <a:solidFill>
                  <a:srgbClr val="1D1E20"/>
                </a:solidFill>
                <a:effectLst/>
                <a:latin typeface="Times New Roman" panose="02020603050405020304" pitchFamily="18" charset="0"/>
                <a:cs typeface="Times New Roman" panose="02020603050405020304" pitchFamily="18" charset="0"/>
              </a:rPr>
              <a:t>in a more visual and digestible way, Excel’s ability to transform rows and columns of digits into beautiful charts is sure to become one of the </a:t>
            </a:r>
            <a:r>
              <a:rPr lang="en-GB" dirty="0">
                <a:solidFill>
                  <a:srgbClr val="1D1E20"/>
                </a:solidFill>
                <a:latin typeface="Times New Roman" panose="02020603050405020304" pitchFamily="18" charset="0"/>
                <a:cs typeface="Times New Roman" panose="02020603050405020304" pitchFamily="18" charset="0"/>
              </a:rPr>
              <a:t>best </a:t>
            </a:r>
            <a:r>
              <a:rPr lang="en-GB" b="0" i="0" dirty="0">
                <a:solidFill>
                  <a:srgbClr val="1D1E20"/>
                </a:solidFill>
                <a:effectLst/>
                <a:latin typeface="Times New Roman" panose="02020603050405020304" pitchFamily="18" charset="0"/>
                <a:cs typeface="Times New Roman" panose="02020603050405020304" pitchFamily="18" charset="0"/>
              </a:rPr>
              <a:t>things about it.</a:t>
            </a:r>
          </a:p>
          <a:p>
            <a:pPr algn="l"/>
            <a:endParaRPr lang="en-GB" b="0" i="0" dirty="0">
              <a:solidFill>
                <a:srgbClr val="1D1E20"/>
              </a:solidFill>
              <a:effectLst/>
              <a:latin typeface="Times New Roman" panose="02020603050405020304" pitchFamily="18" charset="0"/>
              <a:cs typeface="Times New Roman" panose="02020603050405020304" pitchFamily="18" charset="0"/>
            </a:endParaRPr>
          </a:p>
          <a:p>
            <a:pPr marL="0" indent="0">
              <a:buNone/>
            </a:pPr>
            <a:endParaRPr lang="en-GB" b="0" i="0" dirty="0">
              <a:solidFill>
                <a:srgbClr val="1D1E20"/>
              </a:solidFill>
              <a:effectLst/>
              <a:latin typeface="-apple-system"/>
            </a:endParaRPr>
          </a:p>
        </p:txBody>
      </p:sp>
    </p:spTree>
    <p:extLst>
      <p:ext uri="{BB962C8B-B14F-4D97-AF65-F5344CB8AC3E}">
        <p14:creationId xmlns:p14="http://schemas.microsoft.com/office/powerpoint/2010/main" val="35768018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36AD360-CF48-DDC8-1860-FDC4B9BA7F51}"/>
              </a:ext>
            </a:extLst>
          </p:cNvPr>
          <p:cNvSpPr>
            <a:spLocks noGrp="1"/>
          </p:cNvSpPr>
          <p:nvPr>
            <p:ph idx="1"/>
          </p:nvPr>
        </p:nvSpPr>
        <p:spPr>
          <a:xfrm>
            <a:off x="952500" y="587829"/>
            <a:ext cx="10287000" cy="6078442"/>
          </a:xfrm>
        </p:spPr>
        <p:txBody>
          <a:bodyPr>
            <a:normAutofit/>
          </a:bodyPr>
          <a:lstStyle/>
          <a:p>
            <a:pPr marL="0" indent="0">
              <a:buNone/>
            </a:pPr>
            <a:r>
              <a:rPr lang="en-GB" dirty="0"/>
              <a:t>What is Data Modelling?</a:t>
            </a:r>
          </a:p>
          <a:p>
            <a:pPr algn="l"/>
            <a:r>
              <a:rPr lang="en-GB" b="0" i="0" dirty="0">
                <a:solidFill>
                  <a:srgbClr val="444444"/>
                </a:solidFill>
                <a:effectLst/>
                <a:latin typeface="Times New Roman" panose="02020603050405020304" pitchFamily="18" charset="0"/>
                <a:cs typeface="Times New Roman" panose="02020603050405020304" pitchFamily="18" charset="0"/>
              </a:rPr>
              <a:t>Data modelling is the process of developing data model for the data to be stored in a Database.</a:t>
            </a:r>
          </a:p>
          <a:p>
            <a:r>
              <a:rPr lang="en-GB" b="0" i="0" dirty="0">
                <a:solidFill>
                  <a:srgbClr val="444444"/>
                </a:solidFill>
                <a:effectLst/>
                <a:latin typeface="Times New Roman" panose="02020603050405020304" pitchFamily="18" charset="0"/>
                <a:cs typeface="Times New Roman" panose="02020603050405020304" pitchFamily="18" charset="0"/>
              </a:rPr>
              <a:t>Data Models ensure consistency in naming conventions, default values, semantics, security while ensuring quality of the data.</a:t>
            </a:r>
          </a:p>
          <a:p>
            <a:pPr marL="0" indent="0">
              <a:buNone/>
            </a:pPr>
            <a:r>
              <a:rPr lang="en-GB" dirty="0"/>
              <a:t>What's the need of data modelling in the industry?</a:t>
            </a:r>
          </a:p>
          <a:p>
            <a:pPr algn="l">
              <a:buFont typeface="Arial" panose="020B0604020202020204" pitchFamily="34" charset="0"/>
              <a:buChar char="•"/>
            </a:pPr>
            <a:r>
              <a:rPr lang="en-GB" b="0" i="0" dirty="0">
                <a:solidFill>
                  <a:srgbClr val="111111"/>
                </a:solidFill>
                <a:effectLst/>
                <a:latin typeface="Times New Roman" panose="02020603050405020304" pitchFamily="18" charset="0"/>
                <a:cs typeface="Times New Roman" panose="02020603050405020304" pitchFamily="18" charset="0"/>
              </a:rPr>
              <a:t>A data model helps design the database at the conceptual, physical and logical levels.</a:t>
            </a:r>
          </a:p>
          <a:p>
            <a:pPr algn="l">
              <a:buFont typeface="Arial" panose="020B0604020202020204" pitchFamily="34" charset="0"/>
              <a:buChar char="•"/>
            </a:pPr>
            <a:r>
              <a:rPr lang="en-GB" b="0" i="0" dirty="0">
                <a:solidFill>
                  <a:srgbClr val="111111"/>
                </a:solidFill>
                <a:effectLst/>
                <a:latin typeface="Times New Roman" panose="02020603050405020304" pitchFamily="18" charset="0"/>
                <a:cs typeface="Times New Roman" panose="02020603050405020304" pitchFamily="18" charset="0"/>
              </a:rPr>
              <a:t>Data Model structure helps to define the relational tables, primary and foreign keys and stored procedures.</a:t>
            </a:r>
          </a:p>
          <a:p>
            <a:pPr algn="l">
              <a:buFont typeface="Arial" panose="020B0604020202020204" pitchFamily="34" charset="0"/>
              <a:buChar char="•"/>
            </a:pPr>
            <a:r>
              <a:rPr lang="en-GB" b="0" i="0" dirty="0">
                <a:solidFill>
                  <a:srgbClr val="111111"/>
                </a:solidFill>
                <a:effectLst/>
                <a:latin typeface="Times New Roman" panose="02020603050405020304" pitchFamily="18" charset="0"/>
                <a:cs typeface="Times New Roman" panose="02020603050405020304" pitchFamily="18" charset="0"/>
              </a:rPr>
              <a:t>It provides a clear picture of the base data and can be used by database developers to create a physical database.</a:t>
            </a:r>
          </a:p>
          <a:p>
            <a:pPr marL="0" indent="0">
              <a:buNone/>
            </a:pPr>
            <a:r>
              <a:rPr lang="en-GB" dirty="0"/>
              <a:t>Which software can be used for carry out data modelling?</a:t>
            </a:r>
          </a:p>
          <a:p>
            <a:r>
              <a:rPr lang="en-GB" dirty="0">
                <a:latin typeface="Times New Roman" panose="02020603050405020304" pitchFamily="18" charset="0"/>
                <a:ea typeface="Roboto" panose="02000000000000000000" pitchFamily="2" charset="0"/>
                <a:cs typeface="Times New Roman" panose="02020603050405020304" pitchFamily="18" charset="0"/>
              </a:rPr>
              <a:t>Excel is one of the best and easiest to carry of data modelling tasks.</a:t>
            </a:r>
          </a:p>
        </p:txBody>
      </p:sp>
    </p:spTree>
    <p:extLst>
      <p:ext uri="{BB962C8B-B14F-4D97-AF65-F5344CB8AC3E}">
        <p14:creationId xmlns:p14="http://schemas.microsoft.com/office/powerpoint/2010/main" val="17342072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93AB4E1-D8CC-AF3C-3F96-35869F0F96CB}"/>
              </a:ext>
            </a:extLst>
          </p:cNvPr>
          <p:cNvSpPr>
            <a:spLocks noGrp="1"/>
          </p:cNvSpPr>
          <p:nvPr>
            <p:ph idx="1"/>
          </p:nvPr>
        </p:nvSpPr>
        <p:spPr>
          <a:xfrm>
            <a:off x="952500" y="314633"/>
            <a:ext cx="10287000" cy="5862330"/>
          </a:xfrm>
        </p:spPr>
        <p:txBody>
          <a:bodyPr/>
          <a:lstStyle/>
          <a:p>
            <a:pPr>
              <a:buFont typeface="Wingdings" panose="05000000000000000000" pitchFamily="2" charset="2"/>
              <a:buChar char="Ø"/>
            </a:pPr>
            <a:r>
              <a:rPr lang="en-GB" b="0" i="0" dirty="0">
                <a:solidFill>
                  <a:srgbClr val="1D1E20"/>
                </a:solidFill>
                <a:effectLst/>
                <a:latin typeface="Times New Roman" panose="02020603050405020304" pitchFamily="18" charset="0"/>
                <a:cs typeface="Times New Roman" panose="02020603050405020304" pitchFamily="18" charset="0"/>
              </a:rPr>
              <a:t> Calendars and schedules</a:t>
            </a:r>
          </a:p>
          <a:p>
            <a:pPr algn="l">
              <a:buFont typeface="Wingdings" panose="05000000000000000000" pitchFamily="2" charset="2"/>
              <a:buChar char="q"/>
            </a:pPr>
            <a:r>
              <a:rPr lang="en-GB" b="0" i="0" dirty="0">
                <a:solidFill>
                  <a:srgbClr val="1D1E20"/>
                </a:solidFill>
                <a:effectLst/>
                <a:latin typeface="Times New Roman" panose="02020603050405020304" pitchFamily="18" charset="0"/>
                <a:cs typeface="Times New Roman" panose="02020603050405020304" pitchFamily="18" charset="0"/>
              </a:rPr>
              <a:t>Need to map out a content calendar for the blog or website? Lesson plans for the classroom . When it comes to various calendars, Excel can be surprisingly carry out that task as well.</a:t>
            </a:r>
          </a:p>
          <a:p>
            <a:pPr>
              <a:buFont typeface="Wingdings" panose="05000000000000000000" pitchFamily="2" charset="2"/>
              <a:buChar char="Ø"/>
            </a:pPr>
            <a:r>
              <a:rPr lang="en-GB" b="0" i="0" dirty="0">
                <a:solidFill>
                  <a:srgbClr val="1D1E20"/>
                </a:solidFill>
                <a:effectLst/>
                <a:latin typeface="Times New Roman" panose="02020603050405020304" pitchFamily="18" charset="0"/>
                <a:cs typeface="Times New Roman" panose="02020603050405020304" pitchFamily="18" charset="0"/>
              </a:rPr>
              <a:t> Task list</a:t>
            </a:r>
          </a:p>
          <a:p>
            <a:pPr algn="l">
              <a:buFont typeface="Wingdings" panose="05000000000000000000" pitchFamily="2" charset="2"/>
              <a:buChar char="q"/>
            </a:pPr>
            <a:r>
              <a:rPr lang="en-GB" b="0" i="0" dirty="0">
                <a:solidFill>
                  <a:srgbClr val="1D1E20"/>
                </a:solidFill>
                <a:effectLst/>
                <a:latin typeface="Times New Roman" panose="02020603050405020304" pitchFamily="18" charset="0"/>
                <a:cs typeface="Times New Roman" panose="02020603050405020304" pitchFamily="18" charset="0"/>
              </a:rPr>
              <a:t>With this Spreadsheet Software, we can make a far more robust task list—and even track </a:t>
            </a:r>
            <a:r>
              <a:rPr lang="en-GB" dirty="0">
                <a:solidFill>
                  <a:srgbClr val="1D1E20"/>
                </a:solidFill>
                <a:latin typeface="Times New Roman" panose="02020603050405020304" pitchFamily="18" charset="0"/>
                <a:cs typeface="Times New Roman" panose="02020603050405020304" pitchFamily="18" charset="0"/>
              </a:rPr>
              <a:t>our </a:t>
            </a:r>
            <a:r>
              <a:rPr lang="en-GB" b="0" i="0" dirty="0">
                <a:solidFill>
                  <a:srgbClr val="1D1E20"/>
                </a:solidFill>
                <a:effectLst/>
                <a:latin typeface="Times New Roman" panose="02020603050405020304" pitchFamily="18" charset="0"/>
                <a:cs typeface="Times New Roman" panose="02020603050405020304" pitchFamily="18" charset="0"/>
              </a:rPr>
              <a:t>progress on those larger to-dos that.</a:t>
            </a:r>
          </a:p>
          <a:p>
            <a:pPr>
              <a:buFont typeface="Wingdings" panose="05000000000000000000" pitchFamily="2" charset="2"/>
              <a:buChar char="Ø"/>
            </a:pPr>
            <a:r>
              <a:rPr lang="en-GB" b="0" i="0" dirty="0">
                <a:solidFill>
                  <a:srgbClr val="1D1E20"/>
                </a:solidFill>
                <a:effectLst/>
                <a:latin typeface="Times New Roman" panose="02020603050405020304" pitchFamily="18" charset="0"/>
                <a:cs typeface="Times New Roman" panose="02020603050405020304" pitchFamily="18" charset="0"/>
              </a:rPr>
              <a:t>Checklist</a:t>
            </a:r>
          </a:p>
          <a:p>
            <a:pPr algn="l">
              <a:buFont typeface="Wingdings" panose="05000000000000000000" pitchFamily="2" charset="2"/>
              <a:buChar char="q"/>
            </a:pPr>
            <a:r>
              <a:rPr lang="en-GB" b="0" i="0" dirty="0">
                <a:solidFill>
                  <a:srgbClr val="1D1E20"/>
                </a:solidFill>
                <a:effectLst/>
                <a:latin typeface="Times New Roman" panose="02020603050405020304" pitchFamily="18" charset="0"/>
                <a:cs typeface="Times New Roman" panose="02020603050405020304" pitchFamily="18" charset="0"/>
              </a:rPr>
              <a:t>Similarly, we can create a simple checklist that allows us to tick off the things we’ve purchased or accomplished—from a grocery list to a roster of to-dos for an upcoming marketing campaign.</a:t>
            </a:r>
          </a:p>
          <a:p>
            <a:pPr>
              <a:buFont typeface="Wingdings" panose="05000000000000000000" pitchFamily="2" charset="2"/>
              <a:buChar char="Ø"/>
            </a:pPr>
            <a:r>
              <a:rPr lang="en-GB" b="0" i="0" dirty="0">
                <a:solidFill>
                  <a:srgbClr val="1D1E20"/>
                </a:solidFill>
                <a:effectLst/>
                <a:latin typeface="Times New Roman" panose="02020603050405020304" pitchFamily="18" charset="0"/>
                <a:cs typeface="Times New Roman" panose="02020603050405020304" pitchFamily="18" charset="0"/>
              </a:rPr>
              <a:t>Forms</a:t>
            </a:r>
          </a:p>
          <a:p>
            <a:pPr algn="l">
              <a:buFont typeface="Wingdings" panose="05000000000000000000" pitchFamily="2" charset="2"/>
              <a:buChar char="q"/>
            </a:pPr>
            <a:r>
              <a:rPr lang="en-GB" b="0" i="0" dirty="0">
                <a:solidFill>
                  <a:srgbClr val="1D1E20"/>
                </a:solidFill>
                <a:effectLst/>
                <a:latin typeface="Times New Roman" panose="02020603050405020304" pitchFamily="18" charset="0"/>
                <a:cs typeface="Times New Roman" panose="02020603050405020304" pitchFamily="18" charset="0"/>
              </a:rPr>
              <a:t>From simple to complicated, Excel is a great option for creating forms. </a:t>
            </a:r>
            <a:r>
              <a:rPr lang="en-GB" b="0" i="0">
                <a:solidFill>
                  <a:srgbClr val="1D1E20"/>
                </a:solidFill>
                <a:effectLst/>
                <a:latin typeface="Times New Roman" panose="02020603050405020304" pitchFamily="18" charset="0"/>
                <a:cs typeface="Times New Roman" panose="02020603050405020304" pitchFamily="18" charset="0"/>
              </a:rPr>
              <a:t>We can </a:t>
            </a:r>
            <a:r>
              <a:rPr lang="en-GB" b="0" i="0" dirty="0">
                <a:solidFill>
                  <a:srgbClr val="1D1E20"/>
                </a:solidFill>
                <a:effectLst/>
                <a:latin typeface="Times New Roman" panose="02020603050405020304" pitchFamily="18" charset="0"/>
                <a:cs typeface="Times New Roman" panose="02020603050405020304" pitchFamily="18" charset="0"/>
              </a:rPr>
              <a:t>even program various drop-down menus so that users can select their choice from a pre-set list.</a:t>
            </a:r>
          </a:p>
          <a:p>
            <a:pPr marL="0" indent="0" algn="l">
              <a:buNone/>
            </a:pPr>
            <a:endParaRPr lang="en-GB" b="0" i="0" dirty="0">
              <a:solidFill>
                <a:srgbClr val="1D1E20"/>
              </a:solidFill>
              <a:effectLst/>
              <a:latin typeface="-apple-system"/>
            </a:endParaRPr>
          </a:p>
          <a:p>
            <a:pPr marL="0" indent="0" algn="l">
              <a:buNone/>
            </a:pPr>
            <a:endParaRPr lang="en-GB" b="0" i="0" dirty="0">
              <a:solidFill>
                <a:srgbClr val="1D1E20"/>
              </a:solidFill>
              <a:effectLst/>
              <a:latin typeface="-apple-system"/>
            </a:endParaRPr>
          </a:p>
          <a:p>
            <a:pPr>
              <a:buFont typeface="Wingdings" panose="05000000000000000000" pitchFamily="2" charset="2"/>
              <a:buChar char="Ø"/>
            </a:pPr>
            <a:endParaRPr lang="en-GB" dirty="0"/>
          </a:p>
        </p:txBody>
      </p:sp>
    </p:spTree>
    <p:extLst>
      <p:ext uri="{BB962C8B-B14F-4D97-AF65-F5344CB8AC3E}">
        <p14:creationId xmlns:p14="http://schemas.microsoft.com/office/powerpoint/2010/main" val="30181621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1DC34C3C-8D7C-939B-2FD8-F8DF043E572E}"/>
              </a:ext>
            </a:extLst>
          </p:cNvPr>
          <p:cNvSpPr>
            <a:spLocks noGrp="1"/>
          </p:cNvSpPr>
          <p:nvPr>
            <p:ph type="body" sz="half" idx="2"/>
          </p:nvPr>
        </p:nvSpPr>
        <p:spPr>
          <a:xfrm>
            <a:off x="163373" y="570270"/>
            <a:ext cx="11910640" cy="4965291"/>
          </a:xfrm>
        </p:spPr>
        <p:txBody>
          <a:bodyPr>
            <a:noAutofit/>
          </a:bodyPr>
          <a:lstStyle/>
          <a:p>
            <a:pPr marL="285750" indent="-285750">
              <a:buFont typeface="Arial" panose="020B0604020202020204" pitchFamily="34" charset="0"/>
              <a:buChar char="•"/>
            </a:pPr>
            <a:r>
              <a:rPr lang="en-GB" sz="1800" b="0" i="0" dirty="0">
                <a:solidFill>
                  <a:srgbClr val="000000"/>
                </a:solidFill>
                <a:effectLst/>
                <a:latin typeface="Times New Roman" panose="02020603050405020304" pitchFamily="18" charset="0"/>
              </a:rPr>
              <a:t>This slides outlines the process of </a:t>
            </a:r>
            <a:r>
              <a:rPr lang="en-GB" sz="1800" dirty="0">
                <a:solidFill>
                  <a:srgbClr val="000000"/>
                </a:solidFill>
                <a:latin typeface="Times New Roman" panose="02020603050405020304" pitchFamily="18" charset="0"/>
              </a:rPr>
              <a:t>support by </a:t>
            </a:r>
            <a:r>
              <a:rPr lang="en-GB" sz="1800" b="0" i="0" dirty="0">
                <a:solidFill>
                  <a:srgbClr val="000000"/>
                </a:solidFill>
                <a:effectLst/>
                <a:latin typeface="Times New Roman" panose="02020603050405020304" pitchFamily="18" charset="0"/>
              </a:rPr>
              <a:t>using spreadsheet features in decision making. It introduces to many features of spreadsheet including special type of spreadsheet</a:t>
            </a:r>
            <a:r>
              <a:rPr lang="en-GB" sz="1800" b="0" i="0" dirty="0">
                <a:effectLst/>
                <a:latin typeface="Times New Roman" panose="02020603050405020304" pitchFamily="18" charset="0"/>
              </a:rPr>
              <a:t> called a ”what if” model. </a:t>
            </a:r>
            <a:r>
              <a:rPr lang="en-GB" sz="1800" b="0" i="0" dirty="0">
                <a:solidFill>
                  <a:srgbClr val="000000"/>
                </a:solidFill>
                <a:effectLst/>
                <a:latin typeface="Times New Roman" panose="02020603050405020304" pitchFamily="18" charset="0"/>
              </a:rPr>
              <a:t>A "what if" model is an important decision support tool that can provide additional information about our problem. This additional information allows us to make better decisions.</a:t>
            </a:r>
          </a:p>
          <a:p>
            <a:pPr marL="285750" indent="-285750" algn="l">
              <a:buFont typeface="Wingdings" panose="05000000000000000000" pitchFamily="2" charset="2"/>
              <a:buChar char="Ø"/>
            </a:pPr>
            <a:r>
              <a:rPr lang="en-GB" sz="1800" dirty="0">
                <a:solidFill>
                  <a:srgbClr val="000000"/>
                </a:solidFill>
                <a:latin typeface="Times New Roman" panose="02020603050405020304" pitchFamily="18" charset="0"/>
              </a:rPr>
              <a:t>We</a:t>
            </a:r>
            <a:r>
              <a:rPr lang="en-GB" sz="1800" b="0" i="0" dirty="0">
                <a:solidFill>
                  <a:srgbClr val="000000"/>
                </a:solidFill>
                <a:effectLst/>
                <a:latin typeface="Times New Roman" panose="02020603050405020304" pitchFamily="18" charset="0"/>
              </a:rPr>
              <a:t> can use the </a:t>
            </a:r>
            <a:r>
              <a:rPr lang="en-GB" sz="1800" b="1" i="0" dirty="0">
                <a:solidFill>
                  <a:srgbClr val="000000"/>
                </a:solidFill>
                <a:effectLst/>
                <a:latin typeface="Times New Roman" panose="02020603050405020304" pitchFamily="18" charset="0"/>
              </a:rPr>
              <a:t>Copy</a:t>
            </a:r>
            <a:r>
              <a:rPr lang="en-GB" sz="1800" b="0" i="0" dirty="0">
                <a:solidFill>
                  <a:srgbClr val="000000"/>
                </a:solidFill>
                <a:effectLst/>
                <a:latin typeface="Times New Roman" panose="02020603050405020304" pitchFamily="18" charset="0"/>
              </a:rPr>
              <a:t> command to copy sections of our spreadsheet. This is useful as we try different scenarios in a "what if" model. Rather than trying to remember the results of each scenario, we can copy sections of our spreadsheet so that the results of several scenarios can be visible at once.</a:t>
            </a:r>
          </a:p>
          <a:p>
            <a:pPr marL="285750" indent="-285750" algn="l">
              <a:buFont typeface="Wingdings" panose="05000000000000000000" pitchFamily="2" charset="2"/>
              <a:buChar char="Ø"/>
            </a:pPr>
            <a:r>
              <a:rPr lang="en-GB" sz="1800" b="0" i="0" dirty="0">
                <a:solidFill>
                  <a:srgbClr val="000000"/>
                </a:solidFill>
                <a:effectLst/>
                <a:latin typeface="Times New Roman" panose="02020603050405020304" pitchFamily="18" charset="0"/>
              </a:rPr>
              <a:t>Also need to Use built-in functions when  we can. </a:t>
            </a:r>
            <a:r>
              <a:rPr lang="en-GB" sz="1800" dirty="0">
                <a:solidFill>
                  <a:srgbClr val="000000"/>
                </a:solidFill>
                <a:latin typeface="Times New Roman" panose="02020603050405020304" pitchFamily="18" charset="0"/>
              </a:rPr>
              <a:t>We</a:t>
            </a:r>
            <a:r>
              <a:rPr lang="en-GB" sz="1800" b="0" i="0" dirty="0">
                <a:solidFill>
                  <a:srgbClr val="000000"/>
                </a:solidFill>
                <a:effectLst/>
                <a:latin typeface="Times New Roman" panose="02020603050405020304" pitchFamily="18" charset="0"/>
              </a:rPr>
              <a:t> may need to create some formulas from the primitive mathematical operations, but it is much easier to use built-in functions when they exist. </a:t>
            </a:r>
            <a:r>
              <a:rPr lang="en-GB" sz="1800" dirty="0">
                <a:solidFill>
                  <a:srgbClr val="000000"/>
                </a:solidFill>
                <a:latin typeface="Times New Roman" panose="02020603050405020304" pitchFamily="18" charset="0"/>
              </a:rPr>
              <a:t>We</a:t>
            </a:r>
            <a:r>
              <a:rPr lang="en-GB" sz="1800" b="0" i="0" dirty="0">
                <a:solidFill>
                  <a:srgbClr val="000000"/>
                </a:solidFill>
                <a:effectLst/>
                <a:latin typeface="Times New Roman" panose="02020603050405020304" pitchFamily="18" charset="0"/>
              </a:rPr>
              <a:t> can use the Insert Function dialog box to identify what built-in functions are available.</a:t>
            </a:r>
          </a:p>
          <a:p>
            <a:pPr marL="285750" indent="-285750" algn="l">
              <a:buFont typeface="Wingdings" panose="05000000000000000000" pitchFamily="2" charset="2"/>
              <a:buChar char="Ø"/>
            </a:pPr>
            <a:r>
              <a:rPr lang="en-GB" sz="1800" b="0" i="0" dirty="0">
                <a:solidFill>
                  <a:srgbClr val="000000"/>
                </a:solidFill>
                <a:effectLst/>
                <a:latin typeface="Times New Roman" panose="02020603050405020304" pitchFamily="18" charset="0"/>
              </a:rPr>
              <a:t>Implement in small reusable "chunks." we may find it useful to copy partial solutions from existing spreadsheets. </a:t>
            </a:r>
          </a:p>
          <a:p>
            <a:pPr algn="l"/>
            <a:r>
              <a:rPr lang="en-GB" sz="1800" b="0" i="0" dirty="0">
                <a:solidFill>
                  <a:srgbClr val="000000"/>
                </a:solidFill>
                <a:effectLst/>
                <a:latin typeface="Times New Roman" panose="02020603050405020304" pitchFamily="18" charset="0"/>
              </a:rPr>
              <a:t>                                                                                                                                                           --</a:t>
            </a:r>
            <a:r>
              <a:rPr lang="en-GB" sz="1800" b="0" i="1" dirty="0">
                <a:solidFill>
                  <a:srgbClr val="000000"/>
                </a:solidFill>
                <a:effectLst/>
                <a:latin typeface="Algerian" panose="04020705040A02060702" pitchFamily="82" charset="0"/>
              </a:rPr>
              <a:t>Continue  to next page</a:t>
            </a:r>
            <a:endParaRPr lang="en-GB" sz="1800" b="0" i="0" dirty="0">
              <a:solidFill>
                <a:srgbClr val="000000"/>
              </a:solidFill>
              <a:effectLst/>
              <a:latin typeface="Times New Roman" panose="02020603050405020304" pitchFamily="18" charset="0"/>
            </a:endParaRPr>
          </a:p>
          <a:p>
            <a:br>
              <a:rPr lang="en-GB" sz="1800" b="1" dirty="0"/>
            </a:br>
            <a:endParaRPr lang="en-GB" sz="1800" b="1" dirty="0"/>
          </a:p>
        </p:txBody>
      </p:sp>
    </p:spTree>
    <p:extLst>
      <p:ext uri="{BB962C8B-B14F-4D97-AF65-F5344CB8AC3E}">
        <p14:creationId xmlns:p14="http://schemas.microsoft.com/office/powerpoint/2010/main" val="6738744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8D3E3FB-E700-94DC-565D-A169DF282BA5}"/>
              </a:ext>
            </a:extLst>
          </p:cNvPr>
          <p:cNvSpPr>
            <a:spLocks noGrp="1"/>
          </p:cNvSpPr>
          <p:nvPr>
            <p:ph idx="1"/>
          </p:nvPr>
        </p:nvSpPr>
        <p:spPr>
          <a:xfrm>
            <a:off x="152399" y="117987"/>
            <a:ext cx="11887202" cy="131496427"/>
          </a:xfrm>
        </p:spPr>
        <p:txBody>
          <a:bodyPr>
            <a:normAutofit/>
          </a:bodyPr>
          <a:lstStyle/>
          <a:p>
            <a:r>
              <a:rPr lang="en-GB" sz="1800" b="1" i="0" dirty="0">
                <a:solidFill>
                  <a:srgbClr val="000000"/>
                </a:solidFill>
                <a:effectLst/>
                <a:latin typeface="Times New Roman" panose="02020603050405020304" pitchFamily="18" charset="0"/>
              </a:rPr>
              <a:t>For example, one common partial solution that is required in may spreadsheets is a section that calculates an amortization table. Rather than create this section each time it is needed, it's much easier to copy the section from an existing spreadsheet. To facility this type of "sharing" we can partition our solutions into somewhat autonomous units and save our work so that it is available for future project</a:t>
            </a:r>
            <a:endParaRPr lang="en-GB" b="0" i="0" dirty="0">
              <a:solidFill>
                <a:srgbClr val="1A1A1A"/>
              </a:solidFill>
              <a:effectLst/>
              <a:latin typeface="Times New Roman" panose="02020603050405020304" pitchFamily="18" charset="0"/>
              <a:cs typeface="Times New Roman" panose="02020603050405020304" pitchFamily="18" charset="0"/>
            </a:endParaRPr>
          </a:p>
          <a:p>
            <a:pPr marL="0" indent="0">
              <a:buNone/>
            </a:pPr>
            <a:r>
              <a:rPr lang="en-GB" b="1" i="0" dirty="0">
                <a:solidFill>
                  <a:srgbClr val="231F20"/>
                </a:solidFill>
                <a:effectLst/>
                <a:latin typeface="ReithSans"/>
              </a:rPr>
              <a:t>IF statements:</a:t>
            </a:r>
            <a:endParaRPr lang="en-GB" dirty="0">
              <a:solidFill>
                <a:srgbClr val="1A1A1A"/>
              </a:solidFill>
              <a:latin typeface="Times New Roman" panose="02020603050405020304" pitchFamily="18" charset="0"/>
              <a:cs typeface="Times New Roman" panose="02020603050405020304" pitchFamily="18" charset="0"/>
            </a:endParaRPr>
          </a:p>
          <a:p>
            <a:r>
              <a:rPr lang="en-GB" b="0" i="0" dirty="0">
                <a:solidFill>
                  <a:srgbClr val="1A1A1A"/>
                </a:solidFill>
                <a:effectLst/>
                <a:latin typeface="Times New Roman" panose="02020603050405020304" pitchFamily="18" charset="0"/>
                <a:cs typeface="Times New Roman" panose="02020603050405020304" pitchFamily="18" charset="0"/>
              </a:rPr>
              <a:t>There are also several other features are there in spreadsheet which help us to make better Data models through which decisions can be precise and accurate and those are below :</a:t>
            </a:r>
          </a:p>
          <a:p>
            <a:r>
              <a:rPr lang="en-GB" b="0" i="0" dirty="0">
                <a:solidFill>
                  <a:srgbClr val="231F20"/>
                </a:solidFill>
                <a:effectLst/>
                <a:latin typeface="Times New Roman" panose="02020603050405020304" pitchFamily="18" charset="0"/>
                <a:cs typeface="Times New Roman" panose="02020603050405020304" pitchFamily="18" charset="0"/>
              </a:rPr>
              <a:t>An IF statement checks to see if a statement is true or false and then does one of two things depending on the result. It can be represented as:</a:t>
            </a:r>
            <a:endParaRPr lang="en-GB" dirty="0">
              <a:solidFill>
                <a:srgbClr val="1A1A1A"/>
              </a:solidFill>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GB" b="0" i="0" dirty="0">
                <a:effectLst/>
                <a:latin typeface="Courier"/>
              </a:rPr>
              <a:t>=IF(Evaluate Condition, Do this if true, Do this if false)</a:t>
            </a:r>
            <a:endParaRPr lang="en-GB" b="0" i="0" dirty="0">
              <a:effectLst/>
              <a:latin typeface="Times New Roman" panose="02020603050405020304" pitchFamily="18" charset="0"/>
              <a:cs typeface="Times New Roman" panose="02020603050405020304" pitchFamily="18" charset="0"/>
            </a:endParaRPr>
          </a:p>
          <a:p>
            <a:pPr marL="0" indent="0">
              <a:buNone/>
            </a:pPr>
            <a:r>
              <a:rPr lang="en-GB" b="1" i="0" dirty="0">
                <a:solidFill>
                  <a:srgbClr val="231F20"/>
                </a:solidFill>
                <a:effectLst/>
                <a:latin typeface="ReithSans"/>
              </a:rPr>
              <a:t>For example, if daily sales for a company are greater than £30 then there has been a profit, if they are less than £30 there has been a loss.</a:t>
            </a:r>
          </a:p>
          <a:p>
            <a:pPr marL="0" indent="0">
              <a:buNone/>
            </a:pPr>
            <a:endParaRPr lang="en-GB" b="1" i="0" dirty="0">
              <a:solidFill>
                <a:srgbClr val="231F20"/>
              </a:solidFill>
              <a:effectLst/>
              <a:latin typeface="ReithSans"/>
            </a:endParaRPr>
          </a:p>
          <a:p>
            <a:pPr marL="0" indent="0">
              <a:buNone/>
            </a:pPr>
            <a:r>
              <a:rPr lang="en-GB" b="1" i="0" dirty="0">
                <a:solidFill>
                  <a:srgbClr val="231F20"/>
                </a:solidFill>
                <a:effectLst/>
                <a:latin typeface="ReithSans"/>
              </a:rPr>
              <a:t>                                                                                                                                                                        --</a:t>
            </a:r>
            <a:r>
              <a:rPr lang="en-GB" b="1" i="0" dirty="0">
                <a:solidFill>
                  <a:srgbClr val="231F20"/>
                </a:solidFill>
                <a:effectLst/>
                <a:latin typeface="Algerian" panose="04020705040A02060702" pitchFamily="82" charset="0"/>
              </a:rPr>
              <a:t> </a:t>
            </a:r>
            <a:r>
              <a:rPr lang="en-GB" i="1" dirty="0">
                <a:solidFill>
                  <a:srgbClr val="231F20"/>
                </a:solidFill>
                <a:effectLst/>
                <a:latin typeface="Algerian" panose="04020705040A02060702" pitchFamily="82" charset="0"/>
              </a:rPr>
              <a:t>continue to next page</a:t>
            </a:r>
            <a:endParaRPr lang="en-GB" i="0" dirty="0">
              <a:solidFill>
                <a:srgbClr val="231F20"/>
              </a:solidFill>
              <a:effectLst/>
              <a:latin typeface="ReithSans"/>
            </a:endParaRPr>
          </a:p>
          <a:p>
            <a:pPr marL="0" indent="0">
              <a:buNone/>
            </a:pPr>
            <a:endParaRPr lang="en-GB" b="1" i="0" dirty="0">
              <a:solidFill>
                <a:srgbClr val="1A1A1A"/>
              </a:solidFill>
              <a:effectLst/>
              <a:latin typeface="Times New Roman" panose="02020603050405020304" pitchFamily="18" charset="0"/>
              <a:cs typeface="Times New Roman" panose="02020603050405020304" pitchFamily="18" charset="0"/>
            </a:endParaRPr>
          </a:p>
          <a:p>
            <a:endParaRPr lang="en-GB" b="1" i="0" dirty="0">
              <a:solidFill>
                <a:srgbClr val="1A1A1A"/>
              </a:solidFill>
              <a:effectLst/>
              <a:latin typeface="Times New Roman" panose="02020603050405020304" pitchFamily="18" charset="0"/>
              <a:cs typeface="Times New Roman" panose="02020603050405020304" pitchFamily="18" charset="0"/>
            </a:endParaRPr>
          </a:p>
          <a:p>
            <a:endParaRPr lang="en-GB" dirty="0">
              <a:solidFill>
                <a:srgbClr val="1A1A1A"/>
              </a:solidFill>
              <a:latin typeface="Merriweather" panose="020B0604020202020204" pitchFamily="2" charset="0"/>
            </a:endParaRPr>
          </a:p>
          <a:p>
            <a:pPr marL="0" indent="0" algn="l">
              <a:buNone/>
            </a:pPr>
            <a:endParaRPr lang="en-GB" dirty="0">
              <a:solidFill>
                <a:srgbClr val="1A1A1A"/>
              </a:solidFill>
              <a:effectLst/>
              <a:latin typeface="Merriweather" panose="020B0604020202020204" pitchFamily="2" charset="0"/>
            </a:endParaRPr>
          </a:p>
          <a:p>
            <a:pPr marL="0" indent="0" algn="l">
              <a:buNone/>
            </a:pPr>
            <a:endParaRPr lang="en-GB" dirty="0">
              <a:solidFill>
                <a:srgbClr val="1A1A1A"/>
              </a:solidFill>
              <a:effectLst/>
              <a:latin typeface="Merriweather" panose="020B0604020202020204" pitchFamily="2" charset="0"/>
            </a:endParaRPr>
          </a:p>
          <a:p>
            <a:pPr marL="0" indent="0" algn="l">
              <a:buNone/>
            </a:pPr>
            <a:endParaRPr lang="en-GB" dirty="0">
              <a:solidFill>
                <a:srgbClr val="1A1A1A"/>
              </a:solidFill>
              <a:effectLst/>
              <a:latin typeface="Merriweather" panose="020B0604020202020204" pitchFamily="2" charset="0"/>
            </a:endParaRPr>
          </a:p>
          <a:p>
            <a:endParaRPr lang="en-GB" dirty="0"/>
          </a:p>
        </p:txBody>
      </p:sp>
      <p:sp>
        <p:nvSpPr>
          <p:cNvPr id="9" name="Rectangle 3">
            <a:extLst>
              <a:ext uri="{FF2B5EF4-FFF2-40B4-BE49-F238E27FC236}">
                <a16:creationId xmlns:a16="http://schemas.microsoft.com/office/drawing/2014/main" id="{2920F447-08C2-E74A-821F-9831F8BE046B}"/>
              </a:ext>
            </a:extLst>
          </p:cNvPr>
          <p:cNvSpPr>
            <a:spLocks noChangeArrowheads="1"/>
          </p:cNvSpPr>
          <p:nvPr/>
        </p:nvSpPr>
        <p:spPr bwMode="auto">
          <a:xfrm>
            <a:off x="-1" y="2851912"/>
            <a:ext cx="12801601" cy="323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0" name="Rectangle 3">
            <a:extLst>
              <a:ext uri="{FF2B5EF4-FFF2-40B4-BE49-F238E27FC236}">
                <a16:creationId xmlns:a16="http://schemas.microsoft.com/office/drawing/2014/main" id="{6E2DAD8D-61A3-E0F5-D8C8-266AE9650BB8}"/>
              </a:ext>
            </a:extLst>
          </p:cNvPr>
          <p:cNvSpPr>
            <a:spLocks noChangeArrowheads="1"/>
          </p:cNvSpPr>
          <p:nvPr/>
        </p:nvSpPr>
        <p:spPr bwMode="auto">
          <a:xfrm>
            <a:off x="152399" y="3004312"/>
            <a:ext cx="12801601" cy="323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6185232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EA5491B-0E51-84D4-93B1-FD46455C44C6}"/>
              </a:ext>
            </a:extLst>
          </p:cNvPr>
          <p:cNvSpPr>
            <a:spLocks noGrp="1"/>
          </p:cNvSpPr>
          <p:nvPr>
            <p:ph idx="1"/>
          </p:nvPr>
        </p:nvSpPr>
        <p:spPr>
          <a:xfrm>
            <a:off x="137652" y="127819"/>
            <a:ext cx="11906864" cy="6587613"/>
          </a:xfrm>
        </p:spPr>
        <p:txBody>
          <a:bodyPr>
            <a:normAutofit fontScale="92500" lnSpcReduction="10000"/>
          </a:bodyPr>
          <a:lstStyle/>
          <a:p>
            <a:pPr algn="l"/>
            <a:endParaRPr lang="en-GB" b="0" i="0" dirty="0">
              <a:solidFill>
                <a:srgbClr val="231F20"/>
              </a:solidFill>
              <a:effectLst/>
              <a:latin typeface="ReithSans"/>
            </a:endParaRPr>
          </a:p>
          <a:p>
            <a:pPr marL="0" indent="0">
              <a:buNone/>
            </a:pPr>
            <a:r>
              <a:rPr lang="en-GB" b="1" i="0" dirty="0">
                <a:solidFill>
                  <a:srgbClr val="231F20"/>
                </a:solidFill>
                <a:effectLst/>
                <a:latin typeface="ReithSans"/>
              </a:rPr>
              <a:t>VLOOKUP:</a:t>
            </a:r>
            <a:endParaRPr lang="en-GB" b="0" i="0" dirty="0">
              <a:solidFill>
                <a:srgbClr val="231F20"/>
              </a:solidFill>
              <a:effectLst/>
              <a:latin typeface="ReithSans"/>
            </a:endParaRPr>
          </a:p>
          <a:p>
            <a:pPr algn="l"/>
            <a:r>
              <a:rPr lang="en-GB" b="0" i="0" dirty="0">
                <a:solidFill>
                  <a:srgbClr val="231F20"/>
                </a:solidFill>
                <a:effectLst/>
                <a:latin typeface="Times New Roman" panose="02020603050405020304" pitchFamily="18" charset="0"/>
                <a:cs typeface="Times New Roman" panose="02020603050405020304" pitchFamily="18" charset="0"/>
              </a:rPr>
              <a:t>Short for 'Vertical Lookup'. In spreadsheets it is very common to want to 'look up' one thing and compare against another.</a:t>
            </a:r>
          </a:p>
          <a:p>
            <a:pPr algn="l"/>
            <a:r>
              <a:rPr lang="en-GB" b="1" i="0" dirty="0">
                <a:solidFill>
                  <a:srgbClr val="231F20"/>
                </a:solidFill>
                <a:effectLst/>
                <a:latin typeface="Times New Roman" panose="02020603050405020304" pitchFamily="18" charset="0"/>
                <a:cs typeface="Times New Roman" panose="02020603050405020304" pitchFamily="18" charset="0"/>
              </a:rPr>
              <a:t>For example, we may want to look up the price of a certain product. VLOOKUP allows us to find a value within a table. We will need the following information in our VLOOKUP formula</a:t>
            </a:r>
            <a:r>
              <a:rPr lang="en-GB" b="1" i="0" dirty="0">
                <a:solidFill>
                  <a:srgbClr val="231F20"/>
                </a:solidFill>
                <a:effectLst/>
                <a:latin typeface="ReithSans"/>
              </a:rPr>
              <a:t>:</a:t>
            </a:r>
            <a:endParaRPr lang="en-GB" b="1" i="0" dirty="0">
              <a:solidFill>
                <a:srgbClr val="1A1A1A"/>
              </a:solidFill>
              <a:effectLst/>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GB" b="0" i="0" dirty="0">
                <a:effectLst/>
                <a:latin typeface="Courier"/>
              </a:rPr>
              <a:t>=VLOOKUP(lookup value, range containing the lookup value, column number in the range containing the return value)</a:t>
            </a:r>
            <a:endParaRPr lang="en-GB" dirty="0">
              <a:latin typeface="Times New Roman" panose="02020603050405020304" pitchFamily="18" charset="0"/>
              <a:cs typeface="Times New Roman" panose="02020603050405020304" pitchFamily="18" charset="0"/>
            </a:endParaRPr>
          </a:p>
          <a:p>
            <a:pPr marL="0" indent="0">
              <a:buNone/>
            </a:pPr>
            <a:endParaRPr lang="en-GB" dirty="0">
              <a:solidFill>
                <a:srgbClr val="1A1A1A"/>
              </a:solidFill>
              <a:latin typeface="Times New Roman" panose="02020603050405020304" pitchFamily="18" charset="0"/>
              <a:cs typeface="Times New Roman" panose="02020603050405020304" pitchFamily="18" charset="0"/>
            </a:endParaRPr>
          </a:p>
          <a:p>
            <a:pPr marL="0" indent="0">
              <a:buNone/>
            </a:pPr>
            <a:r>
              <a:rPr lang="en-GB" b="0" i="0" dirty="0">
                <a:solidFill>
                  <a:srgbClr val="1A1A1A"/>
                </a:solidFill>
                <a:effectLst/>
                <a:latin typeface="Times New Roman" panose="02020603050405020304" pitchFamily="18" charset="0"/>
                <a:cs typeface="Times New Roman" panose="02020603050405020304" pitchFamily="18" charset="0"/>
              </a:rPr>
              <a:t>In building this decision-making process in spreadsheet for data modelling, we’ll discover 3 more important formulas:</a:t>
            </a:r>
          </a:p>
          <a:p>
            <a:pPr marL="0" indent="0">
              <a:buNone/>
            </a:pPr>
            <a:endParaRPr lang="en-GB" b="0" i="0" dirty="0">
              <a:solidFill>
                <a:srgbClr val="1A1A1A"/>
              </a:solidFill>
              <a:effectLst/>
              <a:latin typeface="Times New Roman" panose="02020603050405020304" pitchFamily="18" charset="0"/>
              <a:cs typeface="Times New Roman" panose="02020603050405020304" pitchFamily="18" charset="0"/>
            </a:endParaRPr>
          </a:p>
          <a:p>
            <a:pPr marL="0" indent="0" algn="l">
              <a:buNone/>
            </a:pPr>
            <a:r>
              <a:rPr lang="en-GB" b="1" i="0" dirty="0">
                <a:solidFill>
                  <a:srgbClr val="1A1A1A"/>
                </a:solidFill>
                <a:effectLst/>
                <a:latin typeface="Roboto" panose="02000000000000000000" pitchFamily="2" charset="0"/>
                <a:ea typeface="Roboto" panose="02000000000000000000" pitchFamily="2" charset="0"/>
                <a:cs typeface="Roboto" panose="02000000000000000000" pitchFamily="2" charset="0"/>
              </a:rPr>
              <a:t>SUM:</a:t>
            </a:r>
          </a:p>
          <a:p>
            <a:pPr algn="l"/>
            <a:r>
              <a:rPr lang="en-GB" dirty="0">
                <a:solidFill>
                  <a:srgbClr val="57595D"/>
                </a:solidFill>
                <a:latin typeface="Times New Roman" panose="02020603050405020304" pitchFamily="18" charset="0"/>
                <a:cs typeface="Times New Roman" panose="02020603050405020304" pitchFamily="18" charset="0"/>
              </a:rPr>
              <a:t>T</a:t>
            </a:r>
            <a:r>
              <a:rPr lang="en-GB" b="0" i="0" dirty="0">
                <a:solidFill>
                  <a:srgbClr val="57595D"/>
                </a:solidFill>
                <a:effectLst/>
                <a:latin typeface="Times New Roman" panose="02020603050405020304" pitchFamily="18" charset="0"/>
                <a:cs typeface="Times New Roman" panose="02020603050405020304" pitchFamily="18" charset="0"/>
              </a:rPr>
              <a:t>he </a:t>
            </a:r>
            <a:r>
              <a:rPr lang="en-GB" b="1" i="0" dirty="0">
                <a:solidFill>
                  <a:srgbClr val="57595D"/>
                </a:solidFill>
                <a:effectLst/>
                <a:latin typeface="Times New Roman" panose="02020603050405020304" pitchFamily="18" charset="0"/>
                <a:cs typeface="Times New Roman" panose="02020603050405020304" pitchFamily="18" charset="0"/>
              </a:rPr>
              <a:t>SUM</a:t>
            </a:r>
            <a:r>
              <a:rPr lang="en-GB" b="0" i="0" dirty="0">
                <a:solidFill>
                  <a:srgbClr val="57595D"/>
                </a:solidFill>
                <a:effectLst/>
                <a:latin typeface="Times New Roman" panose="02020603050405020304" pitchFamily="18" charset="0"/>
                <a:cs typeface="Times New Roman" panose="02020603050405020304" pitchFamily="18" charset="0"/>
              </a:rPr>
              <a:t> Function is categorized under Excel </a:t>
            </a:r>
            <a:r>
              <a:rPr lang="en-GB" dirty="0">
                <a:latin typeface="Times New Roman" panose="02020603050405020304" pitchFamily="18" charset="0"/>
                <a:cs typeface="Times New Roman" panose="02020603050405020304" pitchFamily="18" charset="0"/>
              </a:rPr>
              <a:t>Math and Trigonometry functions</a:t>
            </a:r>
            <a:r>
              <a:rPr lang="en-GB" dirty="0">
                <a:solidFill>
                  <a:srgbClr val="57595D"/>
                </a:solidFill>
                <a:latin typeface="Times New Roman" panose="02020603050405020304" pitchFamily="18" charset="0"/>
                <a:cs typeface="Times New Roman" panose="02020603050405020304" pitchFamily="18" charset="0"/>
              </a:rPr>
              <a:t>.</a:t>
            </a:r>
            <a:r>
              <a:rPr lang="en-GB" b="0" i="0" dirty="0">
                <a:solidFill>
                  <a:srgbClr val="57595D"/>
                </a:solidFill>
                <a:effectLst/>
                <a:latin typeface="Times New Roman" panose="02020603050405020304" pitchFamily="18" charset="0"/>
                <a:cs typeface="Times New Roman" panose="02020603050405020304" pitchFamily="18" charset="0"/>
              </a:rPr>
              <a:t> The function will sum up cells that are supplied as multiple arguments. It is the most popular and widely used function in Excel.</a:t>
            </a:r>
          </a:p>
          <a:p>
            <a:pPr algn="l"/>
            <a:r>
              <a:rPr lang="en-GB" b="1" i="0" dirty="0">
                <a:solidFill>
                  <a:srgbClr val="57595D"/>
                </a:solidFill>
                <a:effectLst/>
                <a:latin typeface="Times New Roman" panose="02020603050405020304" pitchFamily="18" charset="0"/>
                <a:cs typeface="Times New Roman" panose="02020603050405020304" pitchFamily="18" charset="0"/>
              </a:rPr>
              <a:t>SUM</a:t>
            </a:r>
            <a:r>
              <a:rPr lang="en-GB" b="0" i="0" dirty="0">
                <a:solidFill>
                  <a:srgbClr val="57595D"/>
                </a:solidFill>
                <a:effectLst/>
                <a:latin typeface="Times New Roman" panose="02020603050405020304" pitchFamily="18" charset="0"/>
                <a:cs typeface="Times New Roman" panose="02020603050405020304" pitchFamily="18" charset="0"/>
              </a:rPr>
              <a:t> helps users perform a quick summation of specified cells in MS Excel. For example, we are given the cost of 100 items bought for an event. We can use the function to find out the total cost of the event.</a:t>
            </a:r>
          </a:p>
          <a:p>
            <a:pPr algn="l">
              <a:buFont typeface="Wingdings" panose="05000000000000000000" pitchFamily="2" charset="2"/>
              <a:buChar char="Ø"/>
            </a:pPr>
            <a:r>
              <a:rPr lang="en-GB" b="1" i="0" dirty="0">
                <a:solidFill>
                  <a:srgbClr val="57595D"/>
                </a:solidFill>
                <a:effectLst/>
                <a:latin typeface="Open Sans" panose="020B0606030504020204" pitchFamily="34" charset="0"/>
              </a:rPr>
              <a:t>=SUM(number1, [number2], [number3]……)</a:t>
            </a:r>
            <a:endParaRPr lang="en-GB" b="0" i="0" dirty="0">
              <a:solidFill>
                <a:srgbClr val="57595D"/>
              </a:solidFill>
              <a:effectLst/>
              <a:latin typeface="Times New Roman" panose="02020603050405020304" pitchFamily="18" charset="0"/>
              <a:cs typeface="Times New Roman" panose="02020603050405020304" pitchFamily="18" charset="0"/>
            </a:endParaRPr>
          </a:p>
          <a:p>
            <a:pPr marL="0" indent="0">
              <a:buNone/>
            </a:pPr>
            <a:r>
              <a:rPr lang="en-GB" b="0" i="0" dirty="0">
                <a:solidFill>
                  <a:srgbClr val="1A1A1A"/>
                </a:solidFill>
                <a:effectLst/>
                <a:latin typeface="Times New Roman" panose="02020603050405020304" pitchFamily="18" charset="0"/>
                <a:cs typeface="Times New Roman" panose="02020603050405020304" pitchFamily="18" charset="0"/>
              </a:rPr>
              <a:t>                                                                                                                                                                       --</a:t>
            </a:r>
            <a:r>
              <a:rPr lang="en-GB" b="1" i="1" dirty="0">
                <a:solidFill>
                  <a:srgbClr val="1A1A1A"/>
                </a:solidFill>
                <a:effectLst/>
                <a:latin typeface="Algerian" panose="04020705040A02060702" pitchFamily="82" charset="0"/>
                <a:cs typeface="Times New Roman" panose="02020603050405020304" pitchFamily="18" charset="0"/>
              </a:rPr>
              <a:t>CONTINUE TO NEXT PAGE</a:t>
            </a:r>
            <a:endParaRPr lang="en-GB" dirty="0">
              <a:solidFill>
                <a:srgbClr val="1A1A1A"/>
              </a:solidFill>
              <a:latin typeface="Times New Roman" panose="02020603050405020304" pitchFamily="18" charset="0"/>
              <a:cs typeface="Times New Roman" panose="02020603050405020304" pitchFamily="18" charset="0"/>
            </a:endParaRPr>
          </a:p>
          <a:p>
            <a:endParaRPr lang="en-GB" dirty="0"/>
          </a:p>
        </p:txBody>
      </p:sp>
    </p:spTree>
    <p:extLst>
      <p:ext uri="{BB962C8B-B14F-4D97-AF65-F5344CB8AC3E}">
        <p14:creationId xmlns:p14="http://schemas.microsoft.com/office/powerpoint/2010/main" val="8952799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899DF28-B082-A65B-EBA7-A94C548D1FCC}"/>
              </a:ext>
            </a:extLst>
          </p:cNvPr>
          <p:cNvSpPr>
            <a:spLocks noGrp="1"/>
          </p:cNvSpPr>
          <p:nvPr>
            <p:ph idx="1"/>
          </p:nvPr>
        </p:nvSpPr>
        <p:spPr>
          <a:xfrm>
            <a:off x="78657" y="0"/>
            <a:ext cx="11985523" cy="6577781"/>
          </a:xfrm>
        </p:spPr>
        <p:txBody>
          <a:bodyPr>
            <a:normAutofit fontScale="92500"/>
          </a:bodyPr>
          <a:lstStyle/>
          <a:p>
            <a:pPr marL="0" indent="0" algn="l">
              <a:buNone/>
            </a:pPr>
            <a:endParaRPr lang="en-GB" b="0" i="0" dirty="0">
              <a:solidFill>
                <a:srgbClr val="1A1A1A"/>
              </a:solidFill>
              <a:effectLst/>
              <a:latin typeface="Times New Roman" panose="02020603050405020304" pitchFamily="18" charset="0"/>
              <a:cs typeface="Times New Roman" panose="02020603050405020304" pitchFamily="18" charset="0"/>
            </a:endParaRPr>
          </a:p>
          <a:p>
            <a:pPr marL="0" indent="0" algn="l">
              <a:buNone/>
            </a:pPr>
            <a:r>
              <a:rPr lang="en-GB" b="1" dirty="0">
                <a:solidFill>
                  <a:srgbClr val="1A1A1A"/>
                </a:solidFill>
                <a:latin typeface="Times New Roman" panose="02020603050405020304" pitchFamily="18" charset="0"/>
                <a:cs typeface="Times New Roman" panose="02020603050405020304" pitchFamily="18" charset="0"/>
              </a:rPr>
              <a:t>SUMIF:</a:t>
            </a:r>
          </a:p>
          <a:p>
            <a:r>
              <a:rPr lang="en-GB" b="0" i="0" dirty="0">
                <a:solidFill>
                  <a:srgbClr val="1E1E1E"/>
                </a:solidFill>
                <a:effectLst/>
                <a:latin typeface="Times New Roman" panose="02020603050405020304" pitchFamily="18" charset="0"/>
                <a:cs typeface="Times New Roman" panose="02020603050405020304" pitchFamily="18" charset="0"/>
              </a:rPr>
              <a:t>You use the </a:t>
            </a:r>
            <a:r>
              <a:rPr lang="en-GB" b="1" i="0" dirty="0">
                <a:solidFill>
                  <a:srgbClr val="1E1E1E"/>
                </a:solidFill>
                <a:effectLst/>
                <a:latin typeface="Times New Roman" panose="02020603050405020304" pitchFamily="18" charset="0"/>
                <a:cs typeface="Times New Roman" panose="02020603050405020304" pitchFamily="18" charset="0"/>
              </a:rPr>
              <a:t>SUMIF</a:t>
            </a:r>
            <a:r>
              <a:rPr lang="en-GB" b="0" i="0" dirty="0">
                <a:solidFill>
                  <a:srgbClr val="1E1E1E"/>
                </a:solidFill>
                <a:effectLst/>
                <a:latin typeface="Times New Roman" panose="02020603050405020304" pitchFamily="18" charset="0"/>
                <a:cs typeface="Times New Roman" panose="02020603050405020304" pitchFamily="18" charset="0"/>
              </a:rPr>
              <a:t> function to sum the values in a range that meet criteria that you specify. </a:t>
            </a:r>
          </a:p>
          <a:p>
            <a:pPr marL="0" indent="0">
              <a:buNone/>
            </a:pPr>
            <a:r>
              <a:rPr lang="en-GB" b="1" i="0" dirty="0">
                <a:solidFill>
                  <a:srgbClr val="1E1E1E"/>
                </a:solidFill>
                <a:effectLst/>
                <a:latin typeface="Times New Roman" panose="02020603050405020304" pitchFamily="18" charset="0"/>
                <a:cs typeface="Times New Roman" panose="02020603050405020304" pitchFamily="18" charset="0"/>
              </a:rPr>
              <a:t>For example, suppose that in a column that contains numbers, you want to sum only the values that are larger than 5</a:t>
            </a:r>
            <a:r>
              <a:rPr lang="en-GB" b="1" i="0" dirty="0">
                <a:solidFill>
                  <a:srgbClr val="1A1A1A"/>
                </a:solidFill>
                <a:effectLst/>
                <a:latin typeface="Times New Roman" panose="02020603050405020304" pitchFamily="18" charset="0"/>
                <a:cs typeface="Times New Roman" panose="02020603050405020304" pitchFamily="18" charset="0"/>
              </a:rPr>
              <a:t>. Spreadsheet will only sum values larger than 5.</a:t>
            </a:r>
          </a:p>
          <a:p>
            <a:pPr algn="l">
              <a:buFont typeface="Wingdings" panose="05000000000000000000" pitchFamily="2" charset="2"/>
              <a:buChar char="Ø"/>
            </a:pPr>
            <a:r>
              <a:rPr lang="en-GB" i="0" dirty="0">
                <a:solidFill>
                  <a:srgbClr val="1E1E1E"/>
                </a:solidFill>
                <a:effectLst/>
                <a:latin typeface="Times New Roman" panose="02020603050405020304" pitchFamily="18" charset="0"/>
                <a:cs typeface="Times New Roman" panose="02020603050405020304" pitchFamily="18" charset="0"/>
              </a:rPr>
              <a:t>=SUMIF(B2:B25,"&gt;5")</a:t>
            </a:r>
            <a:br>
              <a:rPr lang="en-GB" b="0" i="0" dirty="0">
                <a:solidFill>
                  <a:srgbClr val="363636"/>
                </a:solidFill>
                <a:effectLst/>
                <a:latin typeface="Segoe UI" panose="020B0502040204020203" pitchFamily="34" charset="0"/>
              </a:rPr>
            </a:br>
            <a:endParaRPr lang="en-GB" b="1" i="0" dirty="0">
              <a:solidFill>
                <a:srgbClr val="1A1A1A"/>
              </a:solidFill>
              <a:effectLst/>
              <a:latin typeface="Times New Roman" panose="02020603050405020304" pitchFamily="18" charset="0"/>
              <a:cs typeface="Times New Roman" panose="02020603050405020304" pitchFamily="18" charset="0"/>
            </a:endParaRPr>
          </a:p>
          <a:p>
            <a:pPr marL="0" indent="0" algn="l">
              <a:buNone/>
            </a:pPr>
            <a:r>
              <a:rPr lang="en-GB" b="1" dirty="0">
                <a:solidFill>
                  <a:srgbClr val="1A1A1A"/>
                </a:solidFill>
                <a:latin typeface="Times New Roman" panose="02020603050405020304" pitchFamily="18" charset="0"/>
                <a:cs typeface="Times New Roman" panose="02020603050405020304" pitchFamily="18" charset="0"/>
              </a:rPr>
              <a:t>SUM</a:t>
            </a:r>
            <a:r>
              <a:rPr lang="en-GB" b="1" i="0" dirty="0">
                <a:solidFill>
                  <a:srgbClr val="1A1A1A"/>
                </a:solidFill>
                <a:effectLst/>
                <a:latin typeface="Times New Roman" panose="02020603050405020304" pitchFamily="18" charset="0"/>
                <a:cs typeface="Times New Roman" panose="02020603050405020304" pitchFamily="18" charset="0"/>
              </a:rPr>
              <a:t> PRODUCT:</a:t>
            </a:r>
          </a:p>
          <a:p>
            <a:pPr algn="l"/>
            <a:r>
              <a:rPr lang="en-GB" b="0" i="0" dirty="0">
                <a:solidFill>
                  <a:srgbClr val="333333"/>
                </a:solidFill>
                <a:effectLst/>
                <a:latin typeface="Times New Roman" panose="02020603050405020304" pitchFamily="18" charset="0"/>
                <a:cs typeface="Times New Roman" panose="02020603050405020304" pitchFamily="18" charset="0"/>
              </a:rPr>
              <a:t>Whenever you want to </a:t>
            </a:r>
            <a:r>
              <a:rPr lang="en-GB" b="1" i="0" dirty="0">
                <a:solidFill>
                  <a:srgbClr val="333333"/>
                </a:solidFill>
                <a:effectLst/>
                <a:latin typeface="Times New Roman" panose="02020603050405020304" pitchFamily="18" charset="0"/>
                <a:cs typeface="Times New Roman" panose="02020603050405020304" pitchFamily="18" charset="0"/>
              </a:rPr>
              <a:t>multiply several values in Excel and then aggregate the results</a:t>
            </a:r>
            <a:r>
              <a:rPr lang="en-GB" b="0" i="0" dirty="0">
                <a:solidFill>
                  <a:srgbClr val="333333"/>
                </a:solidFill>
                <a:effectLst/>
                <a:latin typeface="Times New Roman" panose="02020603050405020304" pitchFamily="18" charset="0"/>
                <a:cs typeface="Times New Roman" panose="02020603050405020304" pitchFamily="18" charset="0"/>
              </a:rPr>
              <a:t>, the SUMPRODUCT function is ideal. For example, if you have several matrices in your worksheet and you want to add them together, it’s very easy to do so with SUMPRODUCT. Let’s assume we have a table with two columns: SUMPRODUCT lets you multiply the two values in each row with one another and then sum them.</a:t>
            </a:r>
          </a:p>
          <a:p>
            <a:pPr algn="l"/>
            <a:r>
              <a:rPr lang="en-GB" b="1" i="0" dirty="0">
                <a:solidFill>
                  <a:srgbClr val="333333"/>
                </a:solidFill>
                <a:effectLst/>
                <a:latin typeface="Times New Roman" panose="02020603050405020304" pitchFamily="18" charset="0"/>
                <a:cs typeface="Times New Roman" panose="02020603050405020304" pitchFamily="18" charset="0"/>
              </a:rPr>
              <a:t>SUMPRODUCT</a:t>
            </a:r>
            <a:r>
              <a:rPr lang="en-GB" b="0" i="0" dirty="0">
                <a:solidFill>
                  <a:srgbClr val="333333"/>
                </a:solidFill>
                <a:effectLst/>
                <a:latin typeface="Times New Roman" panose="02020603050405020304" pitchFamily="18" charset="0"/>
                <a:cs typeface="Times New Roman" panose="02020603050405020304" pitchFamily="18" charset="0"/>
              </a:rPr>
              <a:t> is a matrix formula. Typically, if you want to use a function as a </a:t>
            </a:r>
            <a:r>
              <a:rPr lang="en-GB" b="1" i="0" dirty="0">
                <a:solidFill>
                  <a:srgbClr val="333333"/>
                </a:solidFill>
                <a:effectLst/>
                <a:latin typeface="Times New Roman" panose="02020603050405020304" pitchFamily="18" charset="0"/>
                <a:cs typeface="Times New Roman" panose="02020603050405020304" pitchFamily="18" charset="0"/>
              </a:rPr>
              <a:t>matrix formula</a:t>
            </a:r>
            <a:r>
              <a:rPr lang="en-GB" b="0" i="0" dirty="0">
                <a:solidFill>
                  <a:srgbClr val="333333"/>
                </a:solidFill>
                <a:effectLst/>
                <a:latin typeface="Times New Roman" panose="02020603050405020304" pitchFamily="18" charset="0"/>
                <a:cs typeface="Times New Roman" panose="02020603050405020304" pitchFamily="18" charset="0"/>
              </a:rPr>
              <a:t>, you have to confirm entry of the formula using the keyboard shortcut [Ctrl] + [Shift] + [Enter]. But you don’t have to do that with SUMPRODUCT because the function is designed for processing matrices. That is why Excel doesn’t require a special command.</a:t>
            </a:r>
          </a:p>
          <a:p>
            <a:pPr algn="l">
              <a:buFont typeface="Wingdings" panose="05000000000000000000" pitchFamily="2" charset="2"/>
              <a:buChar char="Ø"/>
            </a:pPr>
            <a:r>
              <a:rPr kumimoji="0" lang="en-US" altLang="en-US" sz="1800"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SUMPRODUCT(Array1,[Array2],[Array3]...)</a:t>
            </a:r>
          </a:p>
          <a:p>
            <a:pPr marL="0" indent="0" algn="l">
              <a:buNone/>
            </a:pPr>
            <a:r>
              <a:rPr kumimoji="0" lang="en-US" altLang="en-US" sz="1800"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                                                                                                                                                            </a:t>
            </a:r>
          </a:p>
          <a:p>
            <a:pPr algn="l">
              <a:buFont typeface="Wingdings" panose="05000000000000000000" pitchFamily="2" charset="2"/>
              <a:buChar char="Ø"/>
            </a:pPr>
            <a:endParaRPr lang="en-GB" b="0" i="0" dirty="0">
              <a:solidFill>
                <a:srgbClr val="333333"/>
              </a:solidFill>
              <a:effectLst/>
              <a:latin typeface="Times New Roman" panose="02020603050405020304" pitchFamily="18" charset="0"/>
              <a:cs typeface="Times New Roman" panose="02020603050405020304" pitchFamily="18" charset="0"/>
            </a:endParaRPr>
          </a:p>
          <a:p>
            <a:pPr marL="0" indent="0">
              <a:buNone/>
            </a:pPr>
            <a:endParaRPr lang="en-GB" b="1" i="0" dirty="0">
              <a:solidFill>
                <a:srgbClr val="1A1A1A"/>
              </a:solidFill>
              <a:effectLst/>
              <a:latin typeface="Times New Roman" panose="02020603050405020304" pitchFamily="18" charset="0"/>
              <a:cs typeface="Times New Roman" panose="02020603050405020304" pitchFamily="18" charset="0"/>
            </a:endParaRPr>
          </a:p>
          <a:p>
            <a:pPr>
              <a:buFont typeface="Wingdings" panose="05000000000000000000" pitchFamily="2" charset="2"/>
              <a:buChar char="§"/>
            </a:pPr>
            <a:endParaRPr lang="en-GB" b="1" i="0" dirty="0">
              <a:solidFill>
                <a:srgbClr val="1A1A1A"/>
              </a:solidFill>
              <a:effectLst/>
              <a:latin typeface="Times New Roman" panose="02020603050405020304" pitchFamily="18" charset="0"/>
              <a:cs typeface="Times New Roman" panose="02020603050405020304" pitchFamily="18" charset="0"/>
            </a:endParaRPr>
          </a:p>
          <a:p>
            <a:endParaRPr lang="en-GB" dirty="0"/>
          </a:p>
        </p:txBody>
      </p:sp>
    </p:spTree>
    <p:extLst>
      <p:ext uri="{BB962C8B-B14F-4D97-AF65-F5344CB8AC3E}">
        <p14:creationId xmlns:p14="http://schemas.microsoft.com/office/powerpoint/2010/main" val="24720786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5258B98-3BD5-0A20-B0E7-944EAEB265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510612"/>
            <a:ext cx="12192000" cy="3347388"/>
          </a:xfrm>
          <a:prstGeom prst="rect">
            <a:avLst/>
          </a:prstGeom>
          <a:gradFill>
            <a:gsLst>
              <a:gs pos="14000">
                <a:schemeClr val="accent1">
                  <a:lumMod val="60000"/>
                  <a:lumOff val="40000"/>
                  <a:alpha val="0"/>
                </a:schemeClr>
              </a:gs>
              <a:gs pos="100000">
                <a:schemeClr val="accent1">
                  <a:lumMod val="60000"/>
                  <a:lumOff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1C74AEE6-9CA7-5247-DC34-99634247DF5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638300" y="4596637"/>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3" name="Rectangle 12">
            <a:extLst>
              <a:ext uri="{FF2B5EF4-FFF2-40B4-BE49-F238E27FC236}">
                <a16:creationId xmlns:a16="http://schemas.microsoft.com/office/drawing/2014/main" id="{0760E4C7-47B8-4356-ABCA-CC9C79E2D2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Digital financial graph">
            <a:extLst>
              <a:ext uri="{FF2B5EF4-FFF2-40B4-BE49-F238E27FC236}">
                <a16:creationId xmlns:a16="http://schemas.microsoft.com/office/drawing/2014/main" id="{9ED627BB-162C-5F3B-F3FE-12167AD81B05}"/>
              </a:ext>
            </a:extLst>
          </p:cNvPr>
          <p:cNvPicPr>
            <a:picLocks noChangeAspect="1"/>
          </p:cNvPicPr>
          <p:nvPr/>
        </p:nvPicPr>
        <p:blipFill rotWithShape="1">
          <a:blip r:embed="rId2">
            <a:alphaModFix/>
          </a:blip>
          <a:srcRect t="23"/>
          <a:stretch/>
        </p:blipFill>
        <p:spPr>
          <a:xfrm>
            <a:off x="20" y="1571"/>
            <a:ext cx="12191980" cy="6856429"/>
          </a:xfrm>
          <a:prstGeom prst="rect">
            <a:avLst/>
          </a:prstGeom>
        </p:spPr>
      </p:pic>
      <p:sp>
        <p:nvSpPr>
          <p:cNvPr id="15" name="Freeform: Shape 14">
            <a:extLst>
              <a:ext uri="{FF2B5EF4-FFF2-40B4-BE49-F238E27FC236}">
                <a16:creationId xmlns:a16="http://schemas.microsoft.com/office/drawing/2014/main" id="{3F0586C3-A19F-D214-ABDE-30AD5B6669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17342" y="1250342"/>
            <a:ext cx="4357316" cy="4357316"/>
          </a:xfrm>
          <a:custGeom>
            <a:avLst/>
            <a:gdLst>
              <a:gd name="connsiteX0" fmla="*/ 2178658 w 4357316"/>
              <a:gd name="connsiteY0" fmla="*/ 0 h 4357316"/>
              <a:gd name="connsiteX1" fmla="*/ 4357316 w 4357316"/>
              <a:gd name="connsiteY1" fmla="*/ 2178658 h 4357316"/>
              <a:gd name="connsiteX2" fmla="*/ 2178658 w 4357316"/>
              <a:gd name="connsiteY2" fmla="*/ 4357316 h 4357316"/>
              <a:gd name="connsiteX3" fmla="*/ 0 w 4357316"/>
              <a:gd name="connsiteY3" fmla="*/ 2178658 h 4357316"/>
              <a:gd name="connsiteX4" fmla="*/ 2178658 w 4357316"/>
              <a:gd name="connsiteY4" fmla="*/ 0 h 43573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57316" h="4357316">
                <a:moveTo>
                  <a:pt x="2178658" y="0"/>
                </a:moveTo>
                <a:cubicBezTo>
                  <a:pt x="3381898" y="0"/>
                  <a:pt x="4357316" y="975418"/>
                  <a:pt x="4357316" y="2178658"/>
                </a:cubicBezTo>
                <a:cubicBezTo>
                  <a:pt x="4357316" y="3381898"/>
                  <a:pt x="3381898" y="4357316"/>
                  <a:pt x="2178658" y="4357316"/>
                </a:cubicBezTo>
                <a:cubicBezTo>
                  <a:pt x="975418" y="4357316"/>
                  <a:pt x="0" y="3381898"/>
                  <a:pt x="0" y="2178658"/>
                </a:cubicBezTo>
                <a:cubicBezTo>
                  <a:pt x="0" y="975418"/>
                  <a:pt x="975418" y="0"/>
                  <a:pt x="2178658" y="0"/>
                </a:cubicBezTo>
                <a:close/>
              </a:path>
            </a:pathLst>
          </a:custGeom>
          <a:gradFill>
            <a:gsLst>
              <a:gs pos="0">
                <a:schemeClr val="accent1">
                  <a:lumMod val="60000"/>
                  <a:lumOff val="40000"/>
                  <a:alpha val="20000"/>
                </a:schemeClr>
              </a:gs>
              <a:gs pos="70000">
                <a:schemeClr val="accent1">
                  <a:lumMod val="60000"/>
                  <a:lumOff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61C93FA0-EFE0-5129-D106-9B45485B1C5F}"/>
              </a:ext>
            </a:extLst>
          </p:cNvPr>
          <p:cNvSpPr>
            <a:spLocks noGrp="1"/>
          </p:cNvSpPr>
          <p:nvPr>
            <p:ph type="title"/>
          </p:nvPr>
        </p:nvSpPr>
        <p:spPr>
          <a:xfrm>
            <a:off x="4328161" y="1691163"/>
            <a:ext cx="3535679" cy="2263520"/>
          </a:xfrm>
        </p:spPr>
        <p:txBody>
          <a:bodyPr vert="horz" lIns="91440" tIns="45720" rIns="91440" bIns="45720" rtlCol="0" anchor="b">
            <a:normAutofit/>
          </a:bodyPr>
          <a:lstStyle/>
          <a:p>
            <a:pPr algn="ctr">
              <a:lnSpc>
                <a:spcPct val="110000"/>
              </a:lnSpc>
            </a:pPr>
            <a:r>
              <a:rPr lang="en-GB" sz="1600" dirty="0">
                <a:effectLst/>
                <a:latin typeface="+mn-lt"/>
                <a:ea typeface="Verdana" panose="020B0604030504040204" pitchFamily="34" charset="0"/>
                <a:cs typeface="Verdana" panose="020B0604030504040204" pitchFamily="34" charset="0"/>
              </a:rPr>
              <a:t>Evaluate &amp; </a:t>
            </a:r>
            <a:r>
              <a:rPr lang="en-US" sz="1600" dirty="0">
                <a:effectLst/>
              </a:rPr>
              <a:t>Analyze how the features of spreadsheet software contribute to the decision-making process.</a:t>
            </a:r>
            <a:endParaRPr lang="en-US" sz="1600" dirty="0"/>
          </a:p>
        </p:txBody>
      </p:sp>
      <p:cxnSp>
        <p:nvCxnSpPr>
          <p:cNvPr id="17" name="Straight Connector 16">
            <a:extLst>
              <a:ext uri="{FF2B5EF4-FFF2-40B4-BE49-F238E27FC236}">
                <a16:creationId xmlns:a16="http://schemas.microsoft.com/office/drawing/2014/main" id="{414C5C93-B9E9-4392-ADCF-ABF21209DD5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10423" y="3954687"/>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916151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B37EEF0-2D30-AC19-43F7-9DE9A86F5FEA}"/>
              </a:ext>
            </a:extLst>
          </p:cNvPr>
          <p:cNvSpPr>
            <a:spLocks noGrp="1"/>
          </p:cNvSpPr>
          <p:nvPr>
            <p:ph idx="1"/>
          </p:nvPr>
        </p:nvSpPr>
        <p:spPr>
          <a:xfrm>
            <a:off x="952500" y="166689"/>
            <a:ext cx="10287000" cy="5388538"/>
          </a:xfrm>
        </p:spPr>
        <p:txBody>
          <a:bodyPr>
            <a:normAutofit lnSpcReduction="10000"/>
          </a:bodyPr>
          <a:lstStyle/>
          <a:p>
            <a:r>
              <a:rPr lang="en-GB" sz="2000" dirty="0">
                <a:latin typeface="Times New Roman" panose="02020603050405020304" pitchFamily="18" charset="0"/>
                <a:cs typeface="Times New Roman" panose="02020603050405020304" pitchFamily="18" charset="0"/>
              </a:rPr>
              <a:t>The features of spreadsheet software play a significant role in supporting the decision-making process by providing tools for data analysis and modelling. Here's how:</a:t>
            </a:r>
            <a:br>
              <a:rPr lang="en-GB" sz="2000" dirty="0">
                <a:latin typeface="Times New Roman" panose="02020603050405020304" pitchFamily="18" charset="0"/>
                <a:cs typeface="Times New Roman" panose="02020603050405020304" pitchFamily="18" charset="0"/>
              </a:rPr>
            </a:br>
            <a:r>
              <a:rPr lang="en-GB" sz="2000" dirty="0">
                <a:latin typeface="Times New Roman" panose="02020603050405020304" pitchFamily="18" charset="0"/>
                <a:cs typeface="Times New Roman" panose="02020603050405020304" pitchFamily="18" charset="0"/>
              </a:rPr>
              <a:t> </a:t>
            </a:r>
          </a:p>
          <a:p>
            <a:pPr>
              <a:buFont typeface="Wingdings" panose="05000000000000000000" pitchFamily="2" charset="2"/>
              <a:buChar char="Ø"/>
            </a:pPr>
            <a:r>
              <a:rPr lang="en-GB" sz="2000" dirty="0">
                <a:latin typeface="Times New Roman" panose="02020603050405020304" pitchFamily="18" charset="0"/>
                <a:cs typeface="Times New Roman" panose="02020603050405020304" pitchFamily="18" charset="0"/>
              </a:rPr>
              <a:t>Spreadsheets allow users to organize data into rows and columns, making it easier to analyse and compare data sets. This helps decision-makers to identify patterns, trends, and relationships in the data, which can inform their decisions.</a:t>
            </a:r>
          </a:p>
          <a:p>
            <a:pPr>
              <a:buFont typeface="Wingdings" panose="05000000000000000000" pitchFamily="2" charset="2"/>
              <a:buChar char="Ø"/>
            </a:pPr>
            <a:r>
              <a:rPr lang="en-GB" sz="2000" dirty="0">
                <a:latin typeface="Times New Roman" panose="02020603050405020304" pitchFamily="18" charset="0"/>
                <a:cs typeface="Times New Roman" panose="02020603050405020304" pitchFamily="18" charset="0"/>
              </a:rPr>
              <a:t>Spreadsheets have built-in formulas and functions that allow for complex calculations and data analysis. This allows decision-makers to perform financial and statistical analysis, such as calculating ratios, trends, and averages, to make informed decisions.</a:t>
            </a:r>
          </a:p>
          <a:p>
            <a:pPr>
              <a:buFont typeface="Wingdings" panose="05000000000000000000" pitchFamily="2" charset="2"/>
              <a:buChar char="Ø"/>
            </a:pPr>
            <a:r>
              <a:rPr lang="en-GB" sz="2000" dirty="0">
                <a:latin typeface="Times New Roman" panose="02020603050405020304" pitchFamily="18" charset="0"/>
                <a:cs typeface="Times New Roman" panose="02020603050405020304" pitchFamily="18" charset="0"/>
              </a:rPr>
              <a:t>Spreadsheets provide tools for creating charts and graphs, which allow users to visualize and understand patterns and trends in the data. This helps decision-makers to quickly identify key insights and make informed decisions based on the data.</a:t>
            </a:r>
          </a:p>
          <a:p>
            <a:pPr>
              <a:buFont typeface="Wingdings" panose="05000000000000000000" pitchFamily="2" charset="2"/>
              <a:buChar char="Ø"/>
            </a:pPr>
            <a:r>
              <a:rPr lang="en-GB" sz="2000" dirty="0">
                <a:latin typeface="Times New Roman" panose="02020603050405020304" pitchFamily="18" charset="0"/>
                <a:cs typeface="Times New Roman" panose="02020603050405020304" pitchFamily="18" charset="0"/>
              </a:rPr>
              <a:t>Spreadsheets can be used to model different scenarios and perform "what-if" analysis, allowing decision-makers to test and compare different options before making a final decision.</a:t>
            </a:r>
          </a:p>
          <a:p>
            <a:pPr>
              <a:buFont typeface="Wingdings" panose="05000000000000000000" pitchFamily="2" charset="2"/>
              <a:buChar char="Ø"/>
            </a:pPr>
            <a:endParaRPr lang="en-GB" sz="2000" dirty="0">
              <a:latin typeface="Times New Roman" panose="02020603050405020304" pitchFamily="18" charset="0"/>
              <a:cs typeface="Times New Roman" panose="02020603050405020304" pitchFamily="18" charset="0"/>
            </a:endParaRPr>
          </a:p>
          <a:p>
            <a:pPr marL="0" indent="0">
              <a:buNone/>
            </a:pPr>
            <a:endParaRPr lang="en-GB"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122625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4EB0B6E-022D-1AC6-6716-C41DA5640E74}"/>
              </a:ext>
            </a:extLst>
          </p:cNvPr>
          <p:cNvSpPr>
            <a:spLocks noGrp="1"/>
          </p:cNvSpPr>
          <p:nvPr>
            <p:ph idx="1"/>
          </p:nvPr>
        </p:nvSpPr>
        <p:spPr>
          <a:xfrm>
            <a:off x="952500" y="678427"/>
            <a:ext cx="10287000" cy="5498536"/>
          </a:xfrm>
        </p:spPr>
        <p:txBody>
          <a:bodyPr>
            <a:normAutofit/>
          </a:bodyPr>
          <a:lstStyle/>
          <a:p>
            <a:pPr>
              <a:buFont typeface="Wingdings" panose="05000000000000000000" pitchFamily="2" charset="2"/>
              <a:buChar char="Ø"/>
            </a:pPr>
            <a:r>
              <a:rPr lang="en-GB" sz="2000" dirty="0">
                <a:latin typeface="Times New Roman" panose="02020603050405020304" pitchFamily="18" charset="0"/>
                <a:cs typeface="Times New Roman" panose="02020603050405020304" pitchFamily="18" charset="0"/>
              </a:rPr>
              <a:t>Spreadsheets can be shared and edited by multiple users in real-time, allowing for collaboration and decision-making as a team. This can help ensure that decision-making is based on the collective insights and opinions of a group, rather than just one individual.</a:t>
            </a:r>
          </a:p>
          <a:p>
            <a:pPr marL="0" indent="0">
              <a:buNone/>
            </a:pPr>
            <a:br>
              <a:rPr lang="en-GB" sz="2000" dirty="0">
                <a:latin typeface="Times New Roman" panose="02020603050405020304" pitchFamily="18" charset="0"/>
                <a:cs typeface="Times New Roman" panose="02020603050405020304" pitchFamily="18" charset="0"/>
              </a:rPr>
            </a:br>
            <a:r>
              <a:rPr lang="en-GB" sz="2000" dirty="0">
                <a:latin typeface="Times New Roman" panose="02020603050405020304" pitchFamily="18" charset="0"/>
                <a:cs typeface="Times New Roman" panose="02020603050405020304" pitchFamily="18" charset="0"/>
              </a:rPr>
              <a:t>In conclusion, the features of spreadsheet software provide powerful tools for data analysis, visualization, and simulation, which support informed decision-making by providing a comprehensive and organized view of data.</a:t>
            </a:r>
          </a:p>
          <a:p>
            <a:endParaRPr lang="en-GB" dirty="0"/>
          </a:p>
        </p:txBody>
      </p:sp>
    </p:spTree>
    <p:extLst>
      <p:ext uri="{BB962C8B-B14F-4D97-AF65-F5344CB8AC3E}">
        <p14:creationId xmlns:p14="http://schemas.microsoft.com/office/powerpoint/2010/main" val="32584070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760E4C7-47B8-4356-ABCA-CC9C79E2D2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Video 3">
            <a:extLst>
              <a:ext uri="{FF2B5EF4-FFF2-40B4-BE49-F238E27FC236}">
                <a16:creationId xmlns:a16="http://schemas.microsoft.com/office/drawing/2014/main" id="{8E96AEDC-9EDD-9A24-501E-F90DD7AD0404}"/>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alphaModFix/>
          </a:blip>
          <a:srcRect t="307" r="-1" b="-1"/>
          <a:stretch/>
        </p:blipFill>
        <p:spPr>
          <a:xfrm>
            <a:off x="20" y="1571"/>
            <a:ext cx="12191980" cy="6856429"/>
          </a:xfrm>
          <a:prstGeom prst="rect">
            <a:avLst/>
          </a:prstGeom>
        </p:spPr>
      </p:pic>
      <p:sp>
        <p:nvSpPr>
          <p:cNvPr id="11" name="Freeform: Shape 10">
            <a:extLst>
              <a:ext uri="{FF2B5EF4-FFF2-40B4-BE49-F238E27FC236}">
                <a16:creationId xmlns:a16="http://schemas.microsoft.com/office/drawing/2014/main" id="{3F0586C3-A19F-D214-ABDE-30AD5B6669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17342" y="1250342"/>
            <a:ext cx="4357316" cy="4357316"/>
          </a:xfrm>
          <a:custGeom>
            <a:avLst/>
            <a:gdLst>
              <a:gd name="connsiteX0" fmla="*/ 2178658 w 4357316"/>
              <a:gd name="connsiteY0" fmla="*/ 0 h 4357316"/>
              <a:gd name="connsiteX1" fmla="*/ 4357316 w 4357316"/>
              <a:gd name="connsiteY1" fmla="*/ 2178658 h 4357316"/>
              <a:gd name="connsiteX2" fmla="*/ 2178658 w 4357316"/>
              <a:gd name="connsiteY2" fmla="*/ 4357316 h 4357316"/>
              <a:gd name="connsiteX3" fmla="*/ 0 w 4357316"/>
              <a:gd name="connsiteY3" fmla="*/ 2178658 h 4357316"/>
              <a:gd name="connsiteX4" fmla="*/ 2178658 w 4357316"/>
              <a:gd name="connsiteY4" fmla="*/ 0 h 43573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57316" h="4357316">
                <a:moveTo>
                  <a:pt x="2178658" y="0"/>
                </a:moveTo>
                <a:cubicBezTo>
                  <a:pt x="3381898" y="0"/>
                  <a:pt x="4357316" y="975418"/>
                  <a:pt x="4357316" y="2178658"/>
                </a:cubicBezTo>
                <a:cubicBezTo>
                  <a:pt x="4357316" y="3381898"/>
                  <a:pt x="3381898" y="4357316"/>
                  <a:pt x="2178658" y="4357316"/>
                </a:cubicBezTo>
                <a:cubicBezTo>
                  <a:pt x="975418" y="4357316"/>
                  <a:pt x="0" y="3381898"/>
                  <a:pt x="0" y="2178658"/>
                </a:cubicBezTo>
                <a:cubicBezTo>
                  <a:pt x="0" y="975418"/>
                  <a:pt x="975418" y="0"/>
                  <a:pt x="2178658" y="0"/>
                </a:cubicBezTo>
                <a:close/>
              </a:path>
            </a:pathLst>
          </a:custGeom>
          <a:gradFill>
            <a:gsLst>
              <a:gs pos="0">
                <a:schemeClr val="accent1">
                  <a:lumMod val="60000"/>
                  <a:lumOff val="40000"/>
                  <a:alpha val="20000"/>
                </a:schemeClr>
              </a:gs>
              <a:gs pos="70000">
                <a:schemeClr val="accent1">
                  <a:lumMod val="60000"/>
                  <a:lumOff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Subtitle 2">
            <a:extLst>
              <a:ext uri="{FF2B5EF4-FFF2-40B4-BE49-F238E27FC236}">
                <a16:creationId xmlns:a16="http://schemas.microsoft.com/office/drawing/2014/main" id="{1AF490FD-9D8F-45F4-6A56-3F968B9FC48D}"/>
              </a:ext>
            </a:extLst>
          </p:cNvPr>
          <p:cNvSpPr>
            <a:spLocks noGrp="1"/>
          </p:cNvSpPr>
          <p:nvPr>
            <p:ph type="subTitle" idx="1"/>
          </p:nvPr>
        </p:nvSpPr>
        <p:spPr>
          <a:xfrm>
            <a:off x="4572000" y="2381525"/>
            <a:ext cx="3048000" cy="1493611"/>
          </a:xfrm>
        </p:spPr>
        <p:txBody>
          <a:bodyPr>
            <a:noAutofit/>
          </a:bodyPr>
          <a:lstStyle/>
          <a:p>
            <a:pPr algn="ctr">
              <a:lnSpc>
                <a:spcPct val="110000"/>
              </a:lnSpc>
            </a:pPr>
            <a:r>
              <a:rPr lang="en-GB" dirty="0"/>
              <a:t>P1: Explain the stages involved in the decision-making process for data modelling.</a:t>
            </a:r>
          </a:p>
          <a:p>
            <a:pPr algn="ctr">
              <a:lnSpc>
                <a:spcPct val="110000"/>
              </a:lnSpc>
            </a:pPr>
            <a:r>
              <a:rPr lang="en-GB" dirty="0"/>
              <a:t>.</a:t>
            </a:r>
          </a:p>
        </p:txBody>
      </p:sp>
      <p:cxnSp>
        <p:nvCxnSpPr>
          <p:cNvPr id="13" name="Straight Connector 12">
            <a:extLst>
              <a:ext uri="{FF2B5EF4-FFF2-40B4-BE49-F238E27FC236}">
                <a16:creationId xmlns:a16="http://schemas.microsoft.com/office/drawing/2014/main" id="{414C5C93-B9E9-4392-ADCF-ABF21209DD5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10423" y="3954687"/>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1648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0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6EA8EC-0CAC-A78A-4F26-777F64515380}"/>
              </a:ext>
            </a:extLst>
          </p:cNvPr>
          <p:cNvSpPr>
            <a:spLocks noGrp="1"/>
          </p:cNvSpPr>
          <p:nvPr>
            <p:ph type="title"/>
          </p:nvPr>
        </p:nvSpPr>
        <p:spPr/>
        <p:txBody>
          <a:bodyPr/>
          <a:lstStyle/>
          <a:p>
            <a:pPr algn="ctr"/>
            <a:r>
              <a:rPr lang="en-GB" dirty="0"/>
              <a:t>Stages involved in decision making process</a:t>
            </a:r>
          </a:p>
        </p:txBody>
      </p:sp>
      <p:sp>
        <p:nvSpPr>
          <p:cNvPr id="3" name="Content Placeholder 2">
            <a:extLst>
              <a:ext uri="{FF2B5EF4-FFF2-40B4-BE49-F238E27FC236}">
                <a16:creationId xmlns:a16="http://schemas.microsoft.com/office/drawing/2014/main" id="{85E7CEB7-0A17-8A33-4AE1-B02733FA821A}"/>
              </a:ext>
            </a:extLst>
          </p:cNvPr>
          <p:cNvSpPr>
            <a:spLocks noGrp="1"/>
          </p:cNvSpPr>
          <p:nvPr>
            <p:ph idx="1"/>
          </p:nvPr>
        </p:nvSpPr>
        <p:spPr>
          <a:xfrm>
            <a:off x="952500" y="2285997"/>
            <a:ext cx="10287000" cy="4310746"/>
          </a:xfrm>
        </p:spPr>
        <p:txBody>
          <a:bodyPr/>
          <a:lstStyle/>
          <a:p>
            <a:r>
              <a:rPr lang="en-GB" dirty="0">
                <a:latin typeface="Times New Roman" panose="02020603050405020304" pitchFamily="18" charset="0"/>
                <a:cs typeface="Times New Roman" panose="02020603050405020304" pitchFamily="18" charset="0"/>
              </a:rPr>
              <a:t>There are several steps which are needed to be followed accordingly so there is no space for error in the Data presented through data modelling and those are below:</a:t>
            </a:r>
          </a:p>
          <a:p>
            <a:pPr>
              <a:buFont typeface="Wingdings" panose="05000000000000000000" pitchFamily="2" charset="2"/>
              <a:buChar char="Ø"/>
            </a:pPr>
            <a:r>
              <a:rPr lang="en-GB" sz="1600" dirty="0">
                <a:latin typeface="Times New Roman" panose="02020603050405020304" pitchFamily="18" charset="0"/>
                <a:cs typeface="Times New Roman" panose="02020603050405020304" pitchFamily="18" charset="0"/>
              </a:rPr>
              <a:t>First understand the Scenario from which</a:t>
            </a:r>
            <a:r>
              <a:rPr lang="en-GB" sz="1600" dirty="0"/>
              <a:t> </a:t>
            </a:r>
            <a:r>
              <a:rPr lang="en-GB" sz="1600" dirty="0">
                <a:latin typeface="Times New Roman" panose="02020603050405020304" pitchFamily="18" charset="0"/>
                <a:cs typeface="Times New Roman" panose="02020603050405020304" pitchFamily="18" charset="0"/>
              </a:rPr>
              <a:t>data/Information collected.</a:t>
            </a:r>
          </a:p>
          <a:p>
            <a:pPr>
              <a:buFont typeface="Wingdings" panose="05000000000000000000" pitchFamily="2" charset="2"/>
              <a:buChar char="Ø"/>
            </a:pPr>
            <a:r>
              <a:rPr lang="en-GB" sz="1600" dirty="0">
                <a:latin typeface="Times New Roman" panose="02020603050405020304" pitchFamily="18" charset="0"/>
                <a:cs typeface="Times New Roman" panose="02020603050405020304" pitchFamily="18" charset="0"/>
              </a:rPr>
              <a:t>Detect all the information and its source.</a:t>
            </a:r>
          </a:p>
          <a:p>
            <a:pPr>
              <a:buFont typeface="Wingdings" panose="05000000000000000000" pitchFamily="2" charset="2"/>
              <a:buChar char="Ø"/>
            </a:pPr>
            <a:r>
              <a:rPr lang="en-GB" sz="1600" dirty="0">
                <a:latin typeface="Times New Roman" panose="02020603050405020304" pitchFamily="18" charset="0"/>
                <a:cs typeface="Times New Roman" panose="02020603050405020304" pitchFamily="18" charset="0"/>
              </a:rPr>
              <a:t>Detect what are the issues affecting the quality of the Data model.</a:t>
            </a:r>
          </a:p>
          <a:p>
            <a:pPr>
              <a:buFont typeface="Wingdings" panose="05000000000000000000" pitchFamily="2" charset="2"/>
              <a:buChar char="Ø"/>
            </a:pPr>
            <a:r>
              <a:rPr lang="en-GB" sz="1600" dirty="0">
                <a:latin typeface="Times New Roman" panose="02020603050405020304" pitchFamily="18" charset="0"/>
                <a:cs typeface="Times New Roman" panose="02020603050405020304" pitchFamily="18" charset="0"/>
              </a:rPr>
              <a:t>Analysing Data/Information.</a:t>
            </a:r>
          </a:p>
          <a:p>
            <a:pPr>
              <a:buFont typeface="Wingdings" panose="05000000000000000000" pitchFamily="2" charset="2"/>
              <a:buChar char="Ø"/>
            </a:pPr>
            <a:r>
              <a:rPr lang="en-GB" sz="1600" dirty="0">
                <a:latin typeface="Times New Roman" panose="02020603050405020304" pitchFamily="18" charset="0"/>
                <a:cs typeface="Times New Roman" panose="02020603050405020304" pitchFamily="18" charset="0"/>
              </a:rPr>
              <a:t>Detecting other ways of presenting the data and suitably implement them.</a:t>
            </a:r>
          </a:p>
          <a:p>
            <a:pPr>
              <a:buFont typeface="Wingdings" panose="05000000000000000000" pitchFamily="2" charset="2"/>
              <a:buChar char="Ø"/>
            </a:pPr>
            <a:r>
              <a:rPr lang="en-GB" sz="1600" dirty="0">
                <a:latin typeface="Times New Roman" panose="02020603050405020304" pitchFamily="18" charset="0"/>
                <a:cs typeface="Times New Roman" panose="02020603050405020304" pitchFamily="18" charset="0"/>
              </a:rPr>
              <a:t>Make the decision and justify it.</a:t>
            </a:r>
          </a:p>
          <a:p>
            <a:pPr>
              <a:buFont typeface="Wingdings" panose="05000000000000000000" pitchFamily="2" charset="2"/>
              <a:buChar char="Ø"/>
            </a:pPr>
            <a:r>
              <a:rPr lang="en-GB" sz="1600" dirty="0">
                <a:latin typeface="Times New Roman" panose="02020603050405020304" pitchFamily="18" charset="0"/>
                <a:cs typeface="Times New Roman" panose="02020603050405020304" pitchFamily="18" charset="0"/>
              </a:rPr>
              <a:t>Communicating and sharing with fellow clients or colleagues </a:t>
            </a:r>
          </a:p>
        </p:txBody>
      </p:sp>
    </p:spTree>
    <p:extLst>
      <p:ext uri="{BB962C8B-B14F-4D97-AF65-F5344CB8AC3E}">
        <p14:creationId xmlns:p14="http://schemas.microsoft.com/office/powerpoint/2010/main" val="2570028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BE86FD-E358-5F9E-EFD9-2B0D691032D6}"/>
              </a:ext>
            </a:extLst>
          </p:cNvPr>
          <p:cNvSpPr>
            <a:spLocks noGrp="1"/>
          </p:cNvSpPr>
          <p:nvPr>
            <p:ph type="title"/>
          </p:nvPr>
        </p:nvSpPr>
        <p:spPr>
          <a:xfrm>
            <a:off x="952500" y="149291"/>
            <a:ext cx="10287000" cy="1166325"/>
          </a:xfrm>
        </p:spPr>
        <p:txBody>
          <a:bodyPr/>
          <a:lstStyle/>
          <a:p>
            <a:pPr algn="ctr"/>
            <a:r>
              <a:rPr lang="en-GB" sz="2800" dirty="0"/>
              <a:t>understand the Scenario FROM WHICH  data/Information collected.</a:t>
            </a:r>
            <a:endParaRPr lang="en-GB" dirty="0"/>
          </a:p>
        </p:txBody>
      </p:sp>
      <p:sp>
        <p:nvSpPr>
          <p:cNvPr id="3" name="Content Placeholder 2">
            <a:extLst>
              <a:ext uri="{FF2B5EF4-FFF2-40B4-BE49-F238E27FC236}">
                <a16:creationId xmlns:a16="http://schemas.microsoft.com/office/drawing/2014/main" id="{858B0C89-056A-6DD5-43F4-E6AE812B2449}"/>
              </a:ext>
            </a:extLst>
          </p:cNvPr>
          <p:cNvSpPr>
            <a:spLocks noGrp="1"/>
          </p:cNvSpPr>
          <p:nvPr>
            <p:ph idx="1"/>
          </p:nvPr>
        </p:nvSpPr>
        <p:spPr>
          <a:xfrm>
            <a:off x="952500" y="1209369"/>
            <a:ext cx="10287000" cy="5499340"/>
          </a:xfrm>
        </p:spPr>
        <p:txBody>
          <a:bodyPr>
            <a:normAutofit fontScale="92500" lnSpcReduction="20000"/>
          </a:bodyPr>
          <a:lstStyle/>
          <a:p>
            <a:r>
              <a:rPr lang="en-GB" b="0" i="0" dirty="0">
                <a:solidFill>
                  <a:schemeClr val="tx1">
                    <a:lumMod val="95000"/>
                    <a:lumOff val="5000"/>
                  </a:schemeClr>
                </a:solidFill>
                <a:effectLst/>
                <a:latin typeface="Times New Roman" panose="02020603050405020304" pitchFamily="18" charset="0"/>
                <a:cs typeface="Times New Roman" panose="02020603050405020304" pitchFamily="18" charset="0"/>
              </a:rPr>
              <a:t>The biggest advantage of scenario analysis is that it acts as an in-depth examination of all possible outcomes. Because of this, it allows managers to test decisions, understand the potential impact of specific variables, and identify potential risks.</a:t>
            </a:r>
            <a:endParaRPr lang="en-GB" dirty="0">
              <a:solidFill>
                <a:schemeClr val="tx1">
                  <a:lumMod val="95000"/>
                  <a:lumOff val="5000"/>
                </a:schemeClr>
              </a:solidFill>
              <a:latin typeface="Times New Roman" panose="02020603050405020304" pitchFamily="18" charset="0"/>
              <a:cs typeface="Times New Roman" panose="02020603050405020304" pitchFamily="18" charset="0"/>
            </a:endParaRPr>
          </a:p>
          <a:p>
            <a:r>
              <a:rPr lang="en-GB" dirty="0">
                <a:solidFill>
                  <a:schemeClr val="tx1">
                    <a:lumMod val="95000"/>
                    <a:lumOff val="5000"/>
                  </a:schemeClr>
                </a:solidFill>
                <a:latin typeface="Times New Roman" panose="02020603050405020304" pitchFamily="18" charset="0"/>
                <a:cs typeface="Times New Roman" panose="02020603050405020304" pitchFamily="18" charset="0"/>
              </a:rPr>
              <a:t>Also, its important to understand that how and what </a:t>
            </a:r>
            <a:r>
              <a:rPr lang="en-GB" dirty="0">
                <a:latin typeface="Times New Roman" panose="02020603050405020304" pitchFamily="18" charset="0"/>
                <a:cs typeface="Times New Roman" panose="02020603050405020304" pitchFamily="18" charset="0"/>
              </a:rPr>
              <a:t>data you will be presenting with Data Modelling.</a:t>
            </a:r>
          </a:p>
          <a:p>
            <a:r>
              <a:rPr lang="en-GB" dirty="0">
                <a:latin typeface="Times New Roman" panose="02020603050405020304" pitchFamily="18" charset="0"/>
                <a:cs typeface="Times New Roman" panose="02020603050405020304" pitchFamily="18" charset="0"/>
              </a:rPr>
              <a:t>So if the understanding of the scenario is clear the Datasheet will be efficient and clear and so will be the Data Model</a:t>
            </a:r>
          </a:p>
          <a:p>
            <a:r>
              <a:rPr lang="en-GB" dirty="0">
                <a:latin typeface="Times New Roman" panose="02020603050405020304" pitchFamily="18" charset="0"/>
                <a:cs typeface="Times New Roman" panose="02020603050405020304" pitchFamily="18" charset="0"/>
              </a:rPr>
              <a:t>Its also important that how the data want to be presented by the individual or company that data belongs to.</a:t>
            </a:r>
          </a:p>
          <a:p>
            <a:r>
              <a:rPr lang="en-GB" dirty="0">
                <a:latin typeface="Times New Roman" panose="02020603050405020304" pitchFamily="18" charset="0"/>
                <a:cs typeface="Times New Roman" panose="02020603050405020304" pitchFamily="18" charset="0"/>
              </a:rPr>
              <a:t>Understanding and then making the Data Model in spreadsheet makes it easier  for people to also get all types of alternate results they can get and understanding the consequences beforehand.</a:t>
            </a:r>
          </a:p>
          <a:p>
            <a:r>
              <a:rPr lang="en-GB" b="1" dirty="0"/>
              <a:t>E.g. : If the share market is moving up and down a data model can be created for all the companies and the what results are going to be there and the future predictions can be taken out. It may be slightly different mostly correct.</a:t>
            </a:r>
          </a:p>
          <a:p>
            <a:r>
              <a:rPr lang="en-GB" b="1" dirty="0"/>
              <a:t>E.g. : </a:t>
            </a:r>
            <a:r>
              <a:rPr lang="en-GB" b="1" i="0" dirty="0">
                <a:solidFill>
                  <a:srgbClr val="231F20"/>
                </a:solidFill>
                <a:effectLst/>
              </a:rPr>
              <a:t>In a fruit and veg shop, a spreadsheet could provide information about running costs and profit margins for the greengrocer</a:t>
            </a:r>
            <a:r>
              <a:rPr lang="en-GB" b="0" i="0" dirty="0">
                <a:solidFill>
                  <a:srgbClr val="231F20"/>
                </a:solidFill>
                <a:effectLst/>
                <a:latin typeface="ReithSans"/>
              </a:rPr>
              <a:t>.               </a:t>
            </a:r>
          </a:p>
          <a:p>
            <a:r>
              <a:rPr lang="en-GB" b="0" i="0" dirty="0">
                <a:solidFill>
                  <a:srgbClr val="231F20"/>
                </a:solidFill>
                <a:effectLst/>
                <a:latin typeface="ReithSans"/>
              </a:rPr>
              <a:t>                                                                                                                                                              </a:t>
            </a:r>
            <a:r>
              <a:rPr lang="en-GB" dirty="0">
                <a:solidFill>
                  <a:srgbClr val="231F20"/>
                </a:solidFill>
                <a:latin typeface="ReithSans"/>
              </a:rPr>
              <a:t>                                                                 </a:t>
            </a:r>
          </a:p>
          <a:p>
            <a:pPr marL="0" indent="0">
              <a:buNone/>
            </a:pPr>
            <a:r>
              <a:rPr lang="en-GB" b="0" i="0" dirty="0">
                <a:solidFill>
                  <a:srgbClr val="231F20"/>
                </a:solidFill>
                <a:effectLst/>
                <a:latin typeface="ReithSans"/>
              </a:rPr>
              <a:t>                                                                                                                                        --</a:t>
            </a:r>
            <a:r>
              <a:rPr lang="en-GB" b="0" i="1" dirty="0">
                <a:solidFill>
                  <a:srgbClr val="231F20"/>
                </a:solidFill>
                <a:effectLst/>
                <a:latin typeface="Algerian" panose="04020705040A02060702" pitchFamily="82" charset="0"/>
              </a:rPr>
              <a:t>Continue to next page</a:t>
            </a:r>
            <a:endParaRPr lang="en-GB" b="1" i="1" dirty="0">
              <a:latin typeface="Algerian" panose="04020705040A02060702" pitchFamily="82" charset="0"/>
            </a:endParaRPr>
          </a:p>
        </p:txBody>
      </p:sp>
    </p:spTree>
    <p:extLst>
      <p:ext uri="{BB962C8B-B14F-4D97-AF65-F5344CB8AC3E}">
        <p14:creationId xmlns:p14="http://schemas.microsoft.com/office/powerpoint/2010/main" val="8196764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1C2C894-B92D-37AB-7ABC-20A4A001E4A5}"/>
              </a:ext>
            </a:extLst>
          </p:cNvPr>
          <p:cNvSpPr>
            <a:spLocks noGrp="1"/>
          </p:cNvSpPr>
          <p:nvPr>
            <p:ph idx="1"/>
          </p:nvPr>
        </p:nvSpPr>
        <p:spPr>
          <a:xfrm>
            <a:off x="952500" y="619433"/>
            <a:ext cx="10287000" cy="5557530"/>
          </a:xfrm>
        </p:spPr>
        <p:txBody>
          <a:bodyPr/>
          <a:lstStyle/>
          <a:p>
            <a:pPr algn="l"/>
            <a:r>
              <a:rPr lang="en-GB" b="0" i="0" dirty="0">
                <a:solidFill>
                  <a:srgbClr val="231F20"/>
                </a:solidFill>
                <a:effectLst/>
                <a:latin typeface="Times New Roman" panose="02020603050405020304" pitchFamily="18" charset="0"/>
                <a:cs typeface="Times New Roman" panose="02020603050405020304" pitchFamily="18" charset="0"/>
              </a:rPr>
              <a:t>The shop could use a spreadsheet to find out:</a:t>
            </a:r>
          </a:p>
          <a:p>
            <a:pPr algn="l">
              <a:buFont typeface="Arial" panose="020B0604020202020204" pitchFamily="34" charset="0"/>
              <a:buChar char="•"/>
            </a:pPr>
            <a:r>
              <a:rPr lang="en-GB" b="0" i="0" dirty="0">
                <a:solidFill>
                  <a:srgbClr val="231F20"/>
                </a:solidFill>
                <a:effectLst/>
                <a:latin typeface="Times New Roman" panose="02020603050405020304" pitchFamily="18" charset="0"/>
                <a:cs typeface="Times New Roman" panose="02020603050405020304" pitchFamily="18" charset="0"/>
              </a:rPr>
              <a:t>What would happen if they reduced the price of a product</a:t>
            </a:r>
          </a:p>
          <a:p>
            <a:pPr algn="l">
              <a:buFont typeface="Arial" panose="020B0604020202020204" pitchFamily="34" charset="0"/>
              <a:buChar char="•"/>
            </a:pPr>
            <a:r>
              <a:rPr lang="en-GB" b="0" i="0" dirty="0">
                <a:solidFill>
                  <a:srgbClr val="231F20"/>
                </a:solidFill>
                <a:effectLst/>
                <a:latin typeface="Times New Roman" panose="02020603050405020304" pitchFamily="18" charset="0"/>
                <a:cs typeface="Times New Roman" panose="02020603050405020304" pitchFamily="18" charset="0"/>
              </a:rPr>
              <a:t>What effect such a reduction would have on income from sales</a:t>
            </a:r>
          </a:p>
          <a:p>
            <a:pPr algn="l"/>
            <a:r>
              <a:rPr lang="en-GB" b="0" i="0" dirty="0">
                <a:solidFill>
                  <a:srgbClr val="231F20"/>
                </a:solidFill>
                <a:effectLst/>
                <a:latin typeface="Times New Roman" panose="02020603050405020304" pitchFamily="18" charset="0"/>
                <a:cs typeface="Times New Roman" panose="02020603050405020304" pitchFamily="18" charset="0"/>
              </a:rPr>
              <a:t>When the value in the 'Price' column is lowered, the data in the ‘Sub Total' column will be automatically recalculated</a:t>
            </a:r>
          </a:p>
          <a:p>
            <a:endParaRPr lang="en-GB" dirty="0"/>
          </a:p>
        </p:txBody>
      </p:sp>
    </p:spTree>
    <p:extLst>
      <p:ext uri="{BB962C8B-B14F-4D97-AF65-F5344CB8AC3E}">
        <p14:creationId xmlns:p14="http://schemas.microsoft.com/office/powerpoint/2010/main" val="772247355"/>
      </p:ext>
    </p:extLst>
  </p:cSld>
  <p:clrMapOvr>
    <a:masterClrMapping/>
  </p:clrMapOvr>
</p:sld>
</file>

<file path=ppt/theme/theme1.xml><?xml version="1.0" encoding="utf-8"?>
<a:theme xmlns:a="http://schemas.openxmlformats.org/drawingml/2006/main" name="AfterglowVTI">
  <a:themeElements>
    <a:clrScheme name="AnalogousFromRegularSeedLeftStep">
      <a:dk1>
        <a:srgbClr val="000000"/>
      </a:dk1>
      <a:lt1>
        <a:srgbClr val="FFFFFF"/>
      </a:lt1>
      <a:dk2>
        <a:srgbClr val="1B252F"/>
      </a:dk2>
      <a:lt2>
        <a:srgbClr val="F1F3F0"/>
      </a:lt2>
      <a:accent1>
        <a:srgbClr val="AD43CD"/>
      </a:accent1>
      <a:accent2>
        <a:srgbClr val="6333BC"/>
      </a:accent2>
      <a:accent3>
        <a:srgbClr val="434BCD"/>
      </a:accent3>
      <a:accent4>
        <a:srgbClr val="3173BB"/>
      </a:accent4>
      <a:accent5>
        <a:srgbClr val="42BCCA"/>
      </a:accent5>
      <a:accent6>
        <a:srgbClr val="31BB90"/>
      </a:accent6>
      <a:hlink>
        <a:srgbClr val="4C9D34"/>
      </a:hlink>
      <a:folHlink>
        <a:srgbClr val="7F7F7F"/>
      </a:folHlink>
    </a:clrScheme>
    <a:fontScheme name="Trade Gothic">
      <a:majorFont>
        <a:latin typeface="Trade Gothic Next Cond"/>
        <a:ea typeface=""/>
        <a:cs typeface=""/>
      </a:majorFont>
      <a:minorFont>
        <a:latin typeface="Trade Gothic Next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fterglowVTI" id="{804DBEB7-1920-4C72-A0CB-091339F1875F}" vid="{D4C59F5A-9ECA-4C96-BDFD-0606A75324E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874</TotalTime>
  <Words>3220</Words>
  <Application>Microsoft Office PowerPoint</Application>
  <PresentationFormat>Widescreen</PresentationFormat>
  <Paragraphs>160</Paragraphs>
  <Slides>24</Slides>
  <Notes>8</Notes>
  <HiddenSlides>0</HiddenSlides>
  <MMClips>1</MMClips>
  <ScaleCrop>false</ScaleCrop>
  <HeadingPairs>
    <vt:vector size="6" baseType="variant">
      <vt:variant>
        <vt:lpstr>Fonts Used</vt:lpstr>
      </vt:variant>
      <vt:variant>
        <vt:i4>16</vt:i4>
      </vt:variant>
      <vt:variant>
        <vt:lpstr>Theme</vt:lpstr>
      </vt:variant>
      <vt:variant>
        <vt:i4>1</vt:i4>
      </vt:variant>
      <vt:variant>
        <vt:lpstr>Slide Titles</vt:lpstr>
      </vt:variant>
      <vt:variant>
        <vt:i4>24</vt:i4>
      </vt:variant>
    </vt:vector>
  </HeadingPairs>
  <TitlesOfParts>
    <vt:vector size="41" baseType="lpstr">
      <vt:lpstr>Algerian</vt:lpstr>
      <vt:lpstr>-apple-system</vt:lpstr>
      <vt:lpstr>Arial</vt:lpstr>
      <vt:lpstr>Calibri</vt:lpstr>
      <vt:lpstr>Courier</vt:lpstr>
      <vt:lpstr>Merriweather</vt:lpstr>
      <vt:lpstr>neue-haas-medium</vt:lpstr>
      <vt:lpstr>Open Sans</vt:lpstr>
      <vt:lpstr>ReithSans</vt:lpstr>
      <vt:lpstr>Roboto</vt:lpstr>
      <vt:lpstr>Segoe UI</vt:lpstr>
      <vt:lpstr>Times New Roman</vt:lpstr>
      <vt:lpstr>Trade Gothic Next Cond</vt:lpstr>
      <vt:lpstr>Trade Gothic Next Light</vt:lpstr>
      <vt:lpstr>Verdana</vt:lpstr>
      <vt:lpstr>Wingdings</vt:lpstr>
      <vt:lpstr>AfterglowVTI</vt:lpstr>
      <vt:lpstr>Unit 5 : Data-modelling </vt:lpstr>
      <vt:lpstr>PowerPoint Presentation</vt:lpstr>
      <vt:lpstr>Evaluate &amp; Analyze how the features of spreadsheet software contribute to the decision-making process.</vt:lpstr>
      <vt:lpstr>PowerPoint Presentation</vt:lpstr>
      <vt:lpstr>PowerPoint Presentation</vt:lpstr>
      <vt:lpstr>PowerPoint Presentation</vt:lpstr>
      <vt:lpstr>Stages involved in decision making process</vt:lpstr>
      <vt:lpstr>understand the Scenario FROM WHICH  data/Information collected.</vt:lpstr>
      <vt:lpstr>PowerPoint Presentation</vt:lpstr>
      <vt:lpstr>Detect all the information and its source. </vt:lpstr>
      <vt:lpstr>Detect what are the issues affecting the quality of the Data model. </vt:lpstr>
      <vt:lpstr>Analysing Data/Information. </vt:lpstr>
      <vt:lpstr>Detecting other ways of presenting the data in spreadsheet and suitably implement them. </vt:lpstr>
      <vt:lpstr>PowerPoint Presentation</vt:lpstr>
      <vt:lpstr>Make the decision and justify it</vt:lpstr>
      <vt:lpstr>Communicating and sharing with fellow clients or colleagues  </vt:lpstr>
      <vt:lpstr>Explain how the features of spreadsheet software are used to support the decision-making process. </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Unit-5:Data Modelling</dc:title>
  <dc:creator>Harshkumar Narendra</dc:creator>
  <cp:lastModifiedBy>Harshkumar Narendra</cp:lastModifiedBy>
  <cp:revision>2</cp:revision>
  <dcterms:created xsi:type="dcterms:W3CDTF">2023-01-19T10:20:16Z</dcterms:created>
  <dcterms:modified xsi:type="dcterms:W3CDTF">2023-02-06T18:00:12Z</dcterms:modified>
</cp:coreProperties>
</file>